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5"/>
  </p:notesMasterIdLst>
  <p:handoutMasterIdLst>
    <p:handoutMasterId r:id="rId136"/>
  </p:handoutMasterIdLst>
  <p:sldIdLst>
    <p:sldId id="257" r:id="rId2"/>
    <p:sldId id="256" r:id="rId3"/>
    <p:sldId id="287"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379" r:id="rId23"/>
    <p:sldId id="278" r:id="rId24"/>
    <p:sldId id="279" r:id="rId25"/>
    <p:sldId id="373" r:id="rId26"/>
    <p:sldId id="375" r:id="rId27"/>
    <p:sldId id="376" r:id="rId28"/>
    <p:sldId id="377" r:id="rId29"/>
    <p:sldId id="378" r:id="rId30"/>
    <p:sldId id="280" r:id="rId31"/>
    <p:sldId id="281" r:id="rId32"/>
    <p:sldId id="282" r:id="rId33"/>
    <p:sldId id="283" r:id="rId34"/>
    <p:sldId id="380" r:id="rId35"/>
    <p:sldId id="284" r:id="rId36"/>
    <p:sldId id="323" r:id="rId37"/>
    <p:sldId id="285" r:id="rId38"/>
    <p:sldId id="258" r:id="rId39"/>
    <p:sldId id="288" r:id="rId40"/>
    <p:sldId id="381"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4" r:id="rId76"/>
    <p:sldId id="286" r:id="rId77"/>
    <p:sldId id="325" r:id="rId78"/>
    <p:sldId id="326" r:id="rId79"/>
    <p:sldId id="329" r:id="rId80"/>
    <p:sldId id="330" r:id="rId81"/>
    <p:sldId id="327" r:id="rId82"/>
    <p:sldId id="331" r:id="rId83"/>
    <p:sldId id="328" r:id="rId84"/>
    <p:sldId id="332" r:id="rId85"/>
    <p:sldId id="333" r:id="rId86"/>
    <p:sldId id="334" r:id="rId87"/>
    <p:sldId id="335" r:id="rId88"/>
    <p:sldId id="336" r:id="rId89"/>
    <p:sldId id="337" r:id="rId90"/>
    <p:sldId id="338" r:id="rId91"/>
    <p:sldId id="339" r:id="rId92"/>
    <p:sldId id="383" r:id="rId93"/>
    <p:sldId id="382" r:id="rId94"/>
    <p:sldId id="385" r:id="rId95"/>
    <p:sldId id="384" r:id="rId96"/>
    <p:sldId id="387" r:id="rId97"/>
    <p:sldId id="341" r:id="rId98"/>
    <p:sldId id="342" r:id="rId99"/>
    <p:sldId id="343" r:id="rId100"/>
    <p:sldId id="344" r:id="rId101"/>
    <p:sldId id="345" r:id="rId102"/>
    <p:sldId id="388" r:id="rId103"/>
    <p:sldId id="346" r:id="rId104"/>
    <p:sldId id="389" r:id="rId105"/>
    <p:sldId id="347" r:id="rId106"/>
    <p:sldId id="352" r:id="rId107"/>
    <p:sldId id="349" r:id="rId108"/>
    <p:sldId id="350" r:id="rId109"/>
    <p:sldId id="391" r:id="rId110"/>
    <p:sldId id="390" r:id="rId111"/>
    <p:sldId id="392" r:id="rId112"/>
    <p:sldId id="351" r:id="rId113"/>
    <p:sldId id="353" r:id="rId114"/>
    <p:sldId id="348" r:id="rId115"/>
    <p:sldId id="354" r:id="rId116"/>
    <p:sldId id="355" r:id="rId117"/>
    <p:sldId id="356" r:id="rId118"/>
    <p:sldId id="357" r:id="rId119"/>
    <p:sldId id="358" r:id="rId120"/>
    <p:sldId id="359" r:id="rId121"/>
    <p:sldId id="360" r:id="rId122"/>
    <p:sldId id="361" r:id="rId123"/>
    <p:sldId id="362" r:id="rId124"/>
    <p:sldId id="363" r:id="rId125"/>
    <p:sldId id="364" r:id="rId126"/>
    <p:sldId id="365" r:id="rId127"/>
    <p:sldId id="366" r:id="rId128"/>
    <p:sldId id="367" r:id="rId129"/>
    <p:sldId id="368" r:id="rId130"/>
    <p:sldId id="369" r:id="rId131"/>
    <p:sldId id="370" r:id="rId132"/>
    <p:sldId id="371" r:id="rId133"/>
    <p:sldId id="372" r:id="rId134"/>
  </p:sldIdLst>
  <p:sldSz cx="12192000" cy="6858000"/>
  <p:notesSz cx="6858000" cy="9144000"/>
  <p:embeddedFontLst>
    <p:embeddedFont>
      <p:font typeface="NanumBarunGothic" panose="020B0604020202020204" charset="-127"/>
      <p:regular r:id="rId137"/>
    </p:embeddedFont>
    <p:embeddedFont>
      <p:font typeface="Malgun Gothic" panose="020B0503020000020004" pitchFamily="34" charset="-127"/>
      <p:regular r:id="rId138"/>
      <p:bold r:id="rId13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387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1A20"/>
    <a:srgbClr val="3547B2"/>
    <a:srgbClr val="066742"/>
    <a:srgbClr val="B1154A"/>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909" autoAdjust="0"/>
  </p:normalViewPr>
  <p:slideViewPr>
    <p:cSldViewPr snapToGrid="0">
      <p:cViewPr varScale="1">
        <p:scale>
          <a:sx n="115" d="100"/>
          <a:sy n="115" d="100"/>
        </p:scale>
        <p:origin x="96" y="228"/>
      </p:cViewPr>
      <p:guideLst>
        <p:guide orient="horz" pos="2170"/>
        <p:guide pos="3870"/>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NanumBarunGothic" panose="020B0603020101020101" pitchFamily="50" charset="-127"/>
                <a:ea typeface="NanumBarunGothic" panose="020B0603020101020101" pitchFamily="50" charset="-127"/>
              </a:rPr>
              <a:t>2022-10-31</a:t>
            </a:fld>
            <a:endParaRPr lang="ko-KR" altLang="en-US" dirty="0">
              <a:latin typeface="NanumBarunGothic" panose="020B0603020101020101" pitchFamily="50" charset="-127"/>
              <a:ea typeface="NanumBarunGothic"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NanumBarunGothic" panose="020B0603020101020101" pitchFamily="50" charset="-127"/>
                <a:ea typeface="NanumBarunGothic" panose="020B0603020101020101" pitchFamily="50" charset="-127"/>
              </a:rPr>
              <a:t>‹#›</a:t>
            </a:fld>
            <a:endParaRPr lang="ko-KR" altLang="en-US" dirty="0">
              <a:latin typeface="NanumBarunGothic" panose="020B0603020101020101" pitchFamily="50" charset="-127"/>
              <a:ea typeface="NanumBarunGothic"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anumBarunGothic" panose="020B0603020101020101" pitchFamily="50" charset="-127"/>
                <a:ea typeface="NanumBarunGothic" panose="020B0603020101020101" pitchFamily="50" charset="-127"/>
              </a:defRPr>
            </a:lvl1pPr>
          </a:lstStyle>
          <a:p>
            <a:fld id="{DBA8014D-C68B-4229-A8F2-0CC38527BBBE}" type="datetimeFigureOut">
              <a:rPr lang="ko-KR" altLang="en-US" smtClean="0"/>
              <a:t>2022-10-31</a:t>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anumBarunGothic" panose="020B0603020101020101" pitchFamily="50" charset="-127"/>
                <a:ea typeface="NanumBarunGothic" panose="020B0603020101020101" pitchFamily="50" charset="-127"/>
              </a:defRPr>
            </a:lvl1pPr>
          </a:lstStyle>
          <a:p>
            <a:fld id="{3336F185-B28F-490A-A830-C182C32E7497}" type="slidenum">
              <a:rPr lang="ko-KR" altLang="en-US" smtClean="0"/>
              <a:t>‹#›</a:t>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1pPr>
    <a:lvl2pPr marL="4572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2pPr>
    <a:lvl3pPr marL="9144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3pPr>
    <a:lvl4pPr marL="13716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4pPr>
    <a:lvl5pPr marL="18288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NanumBarunGothic" panose="020B0603020101020101" pitchFamily="50" charset="-127"/>
                <a:ea typeface="NanumBarunGothic" panose="020B0603020101020101" pitchFamily="50" charset="-127"/>
              </a:defRPr>
            </a:lvl1pPr>
            <a:lvl2pPr>
              <a:defRPr sz="2800">
                <a:latin typeface="NanumBarunGothic" panose="020B0603020101020101" pitchFamily="50" charset="-127"/>
                <a:ea typeface="NanumBarunGothic" panose="020B0603020101020101" pitchFamily="50" charset="-127"/>
              </a:defRPr>
            </a:lvl2pPr>
            <a:lvl3pPr>
              <a:defRPr sz="2400">
                <a:latin typeface="NanumBarunGothic" panose="020B0603020101020101" pitchFamily="50" charset="-127"/>
                <a:ea typeface="NanumBarunGothic" panose="020B0603020101020101" pitchFamily="50" charset="-127"/>
              </a:defRPr>
            </a:lvl3pPr>
            <a:lvl4pPr>
              <a:defRPr sz="2000">
                <a:latin typeface="NanumBarunGothic" panose="020B0603020101020101" pitchFamily="50" charset="-127"/>
                <a:ea typeface="NanumBarunGothic" panose="020B0603020101020101" pitchFamily="50" charset="-127"/>
              </a:defRPr>
            </a:lvl4pPr>
            <a:lvl5pPr>
              <a:defRPr sz="2000">
                <a:latin typeface="NanumBarunGothic" panose="020B0603020101020101" pitchFamily="50" charset="-127"/>
                <a:ea typeface="NanumBarunGothic"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NanumBarunGothic" panose="020B0603020101020101" pitchFamily="50" charset="-127"/>
                <a:ea typeface="NanumBarunGothic"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t>2022-10-31</a:t>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t>‹#›</a:t>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leehyekang.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NanumBarunGothic" panose="020B0603020101020101" pitchFamily="50" charset="-127"/>
                <a:ea typeface="NanumBarunGothic" panose="020B0603020101020101" pitchFamily="50" charset="-127"/>
                <a:hlinkClick r:id="rId13"/>
              </a:rPr>
              <a:t>http://leehyekang.com</a:t>
            </a:r>
            <a:r>
              <a:rPr lang="en-US" altLang="ko-KR" dirty="0">
                <a:solidFill>
                  <a:schemeClr val="bg1"/>
                </a:solidFill>
                <a:latin typeface="NanumBarunGothic" panose="020B0603020101020101" pitchFamily="50" charset="-127"/>
                <a:ea typeface="NanumBarunGothic" panose="020B0603020101020101" pitchFamily="50" charset="-127"/>
              </a:rPr>
              <a:t> </a:t>
            </a:r>
            <a:r>
              <a:rPr lang="ko-KR" altLang="en-US" dirty="0">
                <a:solidFill>
                  <a:schemeClr val="bg1"/>
                </a:solidFill>
                <a:latin typeface="NanumBarunGothic" panose="020B0603020101020101" pitchFamily="50" charset="-127"/>
                <a:ea typeface="NanumBarunGothic" panose="020B0603020101020101" pitchFamily="50" charset="-127"/>
              </a:rPr>
              <a:t>친절한 </a:t>
            </a:r>
            <a:r>
              <a:rPr lang="ko-KR" altLang="en-US" dirty="0" err="1">
                <a:solidFill>
                  <a:schemeClr val="bg1"/>
                </a:solidFill>
                <a:latin typeface="NanumBarunGothic" panose="020B0603020101020101" pitchFamily="50" charset="-127"/>
                <a:ea typeface="NanumBarunGothic" panose="020B0603020101020101" pitchFamily="50" charset="-127"/>
              </a:rPr>
              <a:t>혜강씨</a:t>
            </a:r>
            <a:endParaRPr lang="ko-KR" altLang="en-US" dirty="0">
              <a:solidFill>
                <a:schemeClr val="bg1"/>
              </a:solidFill>
              <a:latin typeface="NanumBarunGothic" panose="020B0603020101020101" pitchFamily="50" charset="-127"/>
              <a:ea typeface="NanumBarunGothic" panose="020B0603020101020101" pitchFamily="50" charset="-127"/>
            </a:endParaRPr>
          </a:p>
        </p:txBody>
      </p:sp>
      <p:pic>
        <p:nvPicPr>
          <p:cNvPr id="3" name="그림 2"/>
          <p:cNvPicPr>
            <a:picLocks noChangeAspect="1"/>
          </p:cNvPicPr>
          <p:nvPr userDrawn="1"/>
        </p:nvPicPr>
        <p:blipFill>
          <a:blip r:embed="rId14"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10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7.png"/></Relationships>
</file>

<file path=ppt/slides/_rels/slide10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8.png"/></Relationships>
</file>

<file path=ppt/slides/_rels/slide10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69.png"/></Relationships>
</file>

<file path=ppt/slides/_rels/slide10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0.png"/></Relationships>
</file>

<file path=ppt/slides/_rels/slide10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1.png"/></Relationships>
</file>

<file path=ppt/slides/_rels/slide10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2.png"/></Relationships>
</file>

<file path=ppt/slides/_rels/slide10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3.png"/></Relationships>
</file>

<file path=ppt/slides/_rels/slide10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1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5.png"/></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6.png"/></Relationships>
</file>

<file path=ppt/slides/_rels/slide1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7.png"/></Relationships>
</file>

<file path=ppt/slides/_rels/slide1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8.png"/></Relationships>
</file>

<file path=ppt/slides/_rels/slide1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9.png"/></Relationships>
</file>

<file path=ppt/slides/_rels/slide1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6.png"/></Relationships>
</file>

<file path=ppt/slides/_rels/slide1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1.png"/></Relationships>
</file>

<file path=ppt/slides/_rels/slide1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2.png"/></Relationships>
</file>

<file path=ppt/slides/_rels/slide1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3.png"/></Relationships>
</file>

<file path=ppt/slides/_rels/slide1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4.png"/></Relationships>
</file>

<file path=ppt/slides/_rels/slide1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7.png"/></Relationships>
</file>

<file path=ppt/slides/_rels/slide1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6.png"/></Relationships>
</file>

<file path=ppt/slides/_rels/slide1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87.png"/><Relationship Id="rId4" Type="http://schemas.openxmlformats.org/officeDocument/2006/relationships/image" Target="../media/image5.png"/><Relationship Id="rId9" Type="http://schemas.openxmlformats.org/officeDocument/2006/relationships/hyperlink" Target="http://your_server_ip/" TargetMode="Externa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6.jp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7.jp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8.jp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9.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1.png"/></Relationships>
</file>

<file path=ppt/slides/_rels/slide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3.png"/></Relationships>
</file>

<file path=ppt/slides/_rels/slide5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4.png"/></Relationships>
</file>

<file path=ppt/slides/_rels/slide5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5.png"/></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7.png"/></Relationships>
</file>

<file path=ppt/slides/_rels/slide6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9.png"/></Relationships>
</file>

<file path=ppt/slides/_rels/slide6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0.png"/></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releases.ubuntu.com/20.04/"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1.png"/></Relationships>
</file>

<file path=ppt/slides/_rels/slide7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2.png"/></Relationships>
</file>

<file path=ppt/slides/_rels/slide7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4.png"/></Relationships>
</file>

<file path=ppt/slides/_rels/slide8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5.png"/></Relationships>
</file>

<file path=ppt/slides/_rels/slide8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6.png"/></Relationships>
</file>

<file path=ppt/slides/_rels/slide8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7.png"/></Relationships>
</file>

<file path=ppt/slides/_rels/slide8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0.png"/><Relationship Id="rId4" Type="http://schemas.openxmlformats.org/officeDocument/2006/relationships/image" Target="../media/image5.png"/><Relationship Id="rId9" Type="http://schemas.openxmlformats.org/officeDocument/2006/relationships/image" Target="../media/image49.png"/></Relationships>
</file>

<file path=ppt/slides/_rels/slide8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1.png"/></Relationships>
</file>

<file path=ppt/slides/_rels/slide8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5.png"/><Relationship Id="rId4" Type="http://schemas.openxmlformats.org/officeDocument/2006/relationships/image" Target="../media/image5.png"/><Relationship Id="rId9" Type="http://schemas.openxmlformats.org/officeDocument/2006/relationships/image" Target="../media/image54.png"/></Relationships>
</file>

<file path=ppt/slides/_rels/slide9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7.png"/><Relationship Id="rId4" Type="http://schemas.openxmlformats.org/officeDocument/2006/relationships/image" Target="../media/image5.png"/><Relationship Id="rId9" Type="http://schemas.openxmlformats.org/officeDocument/2006/relationships/image" Target="../media/image56.png"/></Relationships>
</file>

<file path=ppt/slides/_rels/slide9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8.jpg"/></Relationships>
</file>

<file path=ppt/slides/_rels/slide9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60.jpg"/><Relationship Id="rId4" Type="http://schemas.openxmlformats.org/officeDocument/2006/relationships/image" Target="../media/image5.png"/><Relationship Id="rId9" Type="http://schemas.openxmlformats.org/officeDocument/2006/relationships/image" Target="../media/image59.jpg"/></Relationships>
</file>

<file path=ppt/slides/_rels/slide9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62.jpg"/><Relationship Id="rId4" Type="http://schemas.openxmlformats.org/officeDocument/2006/relationships/image" Target="../media/image5.png"/><Relationship Id="rId9" Type="http://schemas.openxmlformats.org/officeDocument/2006/relationships/image" Target="../media/image61.jpg"/></Relationships>
</file>

<file path=ppt/slides/_rels/slide9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64.jpg"/><Relationship Id="rId4" Type="http://schemas.openxmlformats.org/officeDocument/2006/relationships/image" Target="../media/image5.png"/><Relationship Id="rId9" Type="http://schemas.openxmlformats.org/officeDocument/2006/relationships/image" Target="../media/image63.jpg"/></Relationships>
</file>

<file path=ppt/slides/_rels/slide9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66.png"/><Relationship Id="rId4" Type="http://schemas.openxmlformats.org/officeDocument/2006/relationships/image" Target="../media/image5.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2"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Linux Basic</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56447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https://releases.ubuntu.com/20.04/.</a:t>
            </a:r>
          </a:p>
          <a:p>
            <a:pPr algn="ct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There are many ways to boot the installer but the simplest and commonest way is to create a bootable USB stick to boot the system to be installed with (tutorials for other operating systems are also available).</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Keyboard: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Choose the layout and variant of keyboard attached to the system, if any. When running in a virtual terminal, it is possible to guess the layout and variant by answering questions about the keyboard.</a:t>
            </a:r>
          </a:p>
        </p:txBody>
      </p:sp>
      <p:pic>
        <p:nvPicPr>
          <p:cNvPr id="9218" name="Picture 2" descr="keybo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7733" y="2462470"/>
            <a:ext cx="5170725" cy="38780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856075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Some basic operations in Bourne shell (default shell)</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Arithmetic Operators</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Relational Operators</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Boolean Operators</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String Operators</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File Test Operators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Basic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812555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Bourne shell (default shell) didn't originally have any mechanism to perform simple arithmetic operations but it uses external programs, either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awk</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expr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Arithmetic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3970" name="Picture 2" descr="https://lh3.googleusercontent.com/0brL_98PzI4o8hmx3XHwoGVBHGX6SSmC_LIJsxBlGY21tFIPIPjV0ZkZN1XD3eXu6gxC8Yl2lKc-7PnTne2q2pOfZDXZ0BGVuoSkz3q6Okou3IhlP84vfKsMP8jpZ_Zq35LOayl8yW0rZ1Nxqt2NiAn0OFDZSYnpWHfnWD6WA8fir4_U5wQ1SuwkNG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7946" y="2395098"/>
            <a:ext cx="62103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881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Arithmetic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258207" y="2015728"/>
            <a:ext cx="6469778" cy="4240572"/>
          </a:xfrm>
          <a:prstGeom prst="rect">
            <a:avLst/>
          </a:prstGeom>
        </p:spPr>
      </p:pic>
    </p:spTree>
    <p:extLst>
      <p:ext uri="{BB962C8B-B14F-4D97-AF65-F5344CB8AC3E}">
        <p14:creationId xmlns:p14="http://schemas.microsoft.com/office/powerpoint/2010/main" val="4734461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Bourne Shell supports the following relational operators that are specific to numeric values. These operators do not work for string values unless their value is numeric.</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Relational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6018" name="Picture 2" descr="https://lh4.googleusercontent.com/Jd51COr9a4yyOl2C29qeHCEzBvtnGkLPSabKuiuZ7e0LW_gB7yOPmnv9TyL-DBj5vC79NxohwxbtJDTLnwwpAqUDYhgAnnSKLodxoDepTTFRsRErk5bM8BC0yRPDHKglghgaDON5ehXQFHEomV3B3nK6KF8Yul37PRhOskxElKabNhJVE5dtdNqjVa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2724" y="2395098"/>
            <a:ext cx="62103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Relational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9"/>
          <a:stretch>
            <a:fillRect/>
          </a:stretch>
        </p:blipFill>
        <p:spPr>
          <a:xfrm>
            <a:off x="3877884" y="2286874"/>
            <a:ext cx="5230424" cy="3698280"/>
          </a:xfrm>
          <a:prstGeom prst="rect">
            <a:avLst/>
          </a:prstGeom>
        </p:spPr>
      </p:pic>
    </p:spTree>
    <p:extLst>
      <p:ext uri="{BB962C8B-B14F-4D97-AF65-F5344CB8AC3E}">
        <p14:creationId xmlns:p14="http://schemas.microsoft.com/office/powerpoint/2010/main" val="36601842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following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boolean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operators are supported by the Bourne Shell.</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Boolean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7042" name="Picture 2" descr="https://lh4.googleusercontent.com/miYRzdYjyjJn8oyVQn7_QAx9NhKylDc9auR8bdPoW1y6kqzjwYxH7hrtFMsqvz35HOVvHc16oWUgoK3VLDA6fes98wqrOkReU8tCAAJoTaSh0MHFOC_Ya40n9Z2WT0Z0UxjRFg_42wDxgRLANLUfmwIWED5Bn2i5mX0mSdeMPYGm1h3UwZeYgIuUHV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7946" y="2446420"/>
            <a:ext cx="6210300"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322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following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string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operators are supported by the Bourne Shell.</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String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8066" name="Picture 2" descr="https://lh5.googleusercontent.com/UE1N-9oo3nv1PrbHkeRaOMAyLAnF1kaD__Pf1RTGBQDlQvxpuocpLmkxsnX8kIEDejuNiwE49193jOG2m1uL5G-s6Fv2_XXl6b2JVwXz0zlORPK7dyr5_W0sHTkUL9Xigy2hxIBDJ-b6zbKXiF72YIvZY2LE7v8HZc7Uta5IGaulPNwfFnnhkrQYym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4158" y="2157898"/>
            <a:ext cx="5857875"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65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5860545"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Bourne shell  has a few operators that can be used to test various properties associated with a Unix file.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File test operations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9090" name="Picture 2" descr="https://lh4.googleusercontent.com/4mcUXnalyUJYL2pe6MJm3UOUtUzDhH09BGW-SV41Etob60p4f3AnN1XhF9aqjni9pN9xaNlhBrYYKgYKwABZK9bBaCo23539VEZrdve5yNf25-0ay466Wn1ZuTum-n5Aqsy_yMUmlzkXM0SqtY_XX3XIkfuK2upfraeM5xE2v2OZtXZ05ipSYIMc4y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393" y="1537146"/>
            <a:ext cx="4449952" cy="474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611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Unix Shell supports conditional statements which are used to perform different actions based on different conditions. </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Conditional statements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직사각형 32"/>
          <p:cNvSpPr/>
          <p:nvPr/>
        </p:nvSpPr>
        <p:spPr>
          <a:xfrm>
            <a:off x="1337849" y="2462470"/>
            <a:ext cx="10310496" cy="25545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if..else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statement: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If..else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statements are useful decision-making statements which can be used to select an option from a given set of options. Unix Shell supports following forms of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if…else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statement:</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if...fi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if...else...fi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if...</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elif</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...else...fi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Most of the if statements check relations using relational operators discussed in the previous chapter.</a:t>
            </a:r>
          </a:p>
        </p:txBody>
      </p:sp>
    </p:spTree>
    <p:extLst>
      <p:ext uri="{BB962C8B-B14F-4D97-AF65-F5344CB8AC3E}">
        <p14:creationId xmlns:p14="http://schemas.microsoft.com/office/powerpoint/2010/main" val="9726133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Conditional statements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9"/>
          <a:stretch>
            <a:fillRect/>
          </a:stretch>
        </p:blipFill>
        <p:spPr>
          <a:xfrm>
            <a:off x="3642905" y="2120727"/>
            <a:ext cx="5700382" cy="4030573"/>
          </a:xfrm>
          <a:prstGeom prst="rect">
            <a:avLst/>
          </a:prstGeom>
        </p:spPr>
      </p:pic>
    </p:spTree>
    <p:extLst>
      <p:ext uri="{BB962C8B-B14F-4D97-AF65-F5344CB8AC3E}">
        <p14:creationId xmlns:p14="http://schemas.microsoft.com/office/powerpoint/2010/main" val="193030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https://releases.ubuntu.com/20.04/.</a:t>
            </a:r>
          </a:p>
          <a:p>
            <a:pPr algn="ct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There are many ways to boot the installer but the simplest and commonest way is to create a bootable USB stick to boot the system to be installed with (tutorials for other operating systems are also available).</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1477328"/>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Network: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This screen allows the configuration of the network. Ubuntu Server uses </a:t>
            </a:r>
            <a:r>
              <a:rPr lang="en-US" altLang="ko-KR" sz="1800" dirty="0" err="1">
                <a:latin typeface="Times New Roman" panose="02020603050405020304" pitchFamily="18" charset="0"/>
                <a:ea typeface="NanumBarunGothic" panose="020B0603020101020101" pitchFamily="50" charset="-127"/>
                <a:cs typeface="Times New Roman" panose="02020603050405020304" pitchFamily="18" charset="0"/>
              </a:rPr>
              <a:t>netplan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to configure networking and the UI of the installer can configure a subset of </a:t>
            </a:r>
            <a:r>
              <a:rPr lang="en-US" altLang="ko-KR" sz="1800" dirty="0" err="1">
                <a:latin typeface="Times New Roman" panose="02020603050405020304" pitchFamily="18" charset="0"/>
                <a:ea typeface="NanumBarunGothic" panose="020B0603020101020101" pitchFamily="50" charset="-127"/>
                <a:cs typeface="Times New Roman" panose="02020603050405020304" pitchFamily="18" charset="0"/>
              </a:rPr>
              <a:t>netplan’s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capabilities. In particular it can configure DHCP or static addressing, VLANs 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bonds. If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networking is present (defined as “at least one interface has a default route”) then the installer will install updates from the archive at the end of installation.</a:t>
            </a:r>
          </a:p>
        </p:txBody>
      </p:sp>
      <p:pic>
        <p:nvPicPr>
          <p:cNvPr id="10242" name="Picture 2" descr="networ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384" y="3086203"/>
            <a:ext cx="4379424" cy="32845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988945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Unix Shell supports conditional statements which are used to perform different actions based on different conditions. </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Conditional statements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374071" y="2462470"/>
            <a:ext cx="10274274" cy="224676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case..</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esac</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You can use multiple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if</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..else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statements to perform a multiway branch. However, this is not always the best solution, especially when all of the branches depend on the value of a single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variable.</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Unix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Shell supports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case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esac</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 which handles exactly this situation, and it does so more efficiently than repeated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if</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..else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statements.</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There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only one form of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case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esac</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statement: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case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esac</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8319152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Conditional statements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2994471" y="2072372"/>
            <a:ext cx="6997249" cy="4127284"/>
          </a:xfrm>
          <a:prstGeom prst="rect">
            <a:avLst/>
          </a:prstGeom>
        </p:spPr>
      </p:pic>
    </p:spTree>
    <p:extLst>
      <p:ext uri="{BB962C8B-B14F-4D97-AF65-F5344CB8AC3E}">
        <p14:creationId xmlns:p14="http://schemas.microsoft.com/office/powerpoint/2010/main" val="11471709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2"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Linux server</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426398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388" y="500222"/>
            <a:ext cx="1728470"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Linux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563771"/>
            <a:ext cx="7003973" cy="25545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INSTALL DATABASE (MYSQL)</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FTP CONFIGURATION</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SSH CONFIGURATION</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WEBSERVER INSTALL (NGINX)</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4131163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MySQL is an open-source database management system, commonly installed as part of the popular LAMP (Linux, Apache, MySQL, PHP/Python/Perl) stack. It implements the relational model and uses Structured Query Language (better known as SQL) to manage its data.</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Prerequisites: One Ubuntu 20.04 server with a non-root administrative user and a firewall configured with UFW. </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0457053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On Ubuntu 20.04, you can install MySQL using the APT package repository.</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install it, update the package index on the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server: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update</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Then install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mysql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-server package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install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mysql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-server</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Ensure that the server is running using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start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start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mysql.service</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1: Installing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20" name="Picture 4" descr="https://lh4.googleusercontent.com/FZDaORLkDpZUCQVf5MUrEvjmck-_58mYPHoPO98c5UEPeFlw7U18pjg5Twd23QS68xGnedopz25LHZzrOTLZ3TTlMMaOnGGKHqy134ZbqBpwN64uj4WdqUDf2t35QMRZWG79NNf2A6oWlOvsB1mmexIjaO5Y4FM_HUbC7OS_ZjZ5zi7HnFweCN5N_l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989" y="3419069"/>
            <a:ext cx="6714213" cy="276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0811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You’ll want to run the DBMS’s included security script. This script changes some of the less secure default options for things like remote root logins and sample users.</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Run the security script with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mysql_secure_installation</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2: Configuring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3186" name="Picture 2" descr="https://lh6.googleusercontent.com/3DLaBsfeUXaTTkGyimKBgMlAz2xzdW248HQ3H_5MEjhYDNle94STRdc1pgwoziedZzGxn6Zfe2WC1NgQM8CsfguQFCOzONl0AY55-BXfenF4YCzE6kL43Q9hSpoKO6WJILKokyBnAvWnMydMnr2UvakfXDSieobcOme0cctRGD8-ElCC40t-cVcqpQ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933" y="3025658"/>
            <a:ext cx="9458325"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0993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224676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will take you through a series of prompts where you can make some changes to your MySQL installation security options. The first prompt will ask whether you’d like to set up the Validate Password Plugin, which can be used to test the password strength of new MySQL users before deeming them valid.</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If you elect to set up the Validate Password Plugin, any MySQL user you create that authenticates with a password will be required to have a password that satisfies the policy you select. </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2: Configuring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4210" name="Picture 2" descr="https://lh5.googleusercontent.com/DN_pAlf6edrnInnK8j70XxEngSipfkgMhrOLuXRIs23U9geXJKIheLeOCzQvS9plGL-_4d-Ea2IPkTfWSWWurV8vcdJ4e_HgtAg46IWATz8XDGfRVK0hGlDTf_5kJtCebO8nxIZ_51iidHJkgWF1q5ci7DeaDL8FX9xmYM00aygVtEn7ugr3qhQp3z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2320" y="4034608"/>
            <a:ext cx="7261551" cy="214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703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next prompt will be to set a password for the MySQL root user. Enter and then confirm a secure password of your choice: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2: Configuring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5234" name="Picture 2" descr="https://lh4.googleusercontent.com/HQSSQilL5IJFalAuZxY2Ik_r9Ucsxt83SeH8o8wWe1k1WwiD8RNHv6z7Mmr-Ue2bMsACh9hmLgA0hKlE4phf9xzX81CjVEw1DmuckB2uYaJNM8fz_-BVX8XaU84mb4E9xbamwGbJIRa5YoK8Mtxh6QO8sZU5w6O9WBvo468HfJbYvR7rsgHAYj8I_6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2842" y="2501600"/>
            <a:ext cx="8820507" cy="163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922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5007475" cy="287159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From there, you can press Y and then ENTER to accept the defaults for all the subsequent questions. This will remove some anonymous users and the test database, disable remote root logins, and load these new rules so that MySQL immediately respects the changes you have made.</a:t>
            </a:r>
          </a:p>
          <a:p>
            <a:pPr marL="342900" indent="-342900">
              <a:buFont typeface="Arial" panose="020B0604020202020204" pitchFamily="34" charset="0"/>
              <a:buChar char="•"/>
            </a:pP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2: Configuring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6258" name="Picture 2" descr="https://lh3.googleusercontent.com/sxOswzKmdwdde1XIe_2EWiQD2VbdDLC4kEN8n0QZNMNsVra8jE_x4AZHMrpK4MifMk9vzOAjSQCdJvo9k2XMHBerFPpdTzvBavhAT3v1TItFaJkXiNkknN6E3bu14oyspmMYixRHIqfH34NjHTpLuBLMPUrF1dZUnb99eYZg67LD-Se3TgIt9N352B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5876" y="1346662"/>
            <a:ext cx="5092470" cy="475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76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Proxy</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proxy configured on this screen is used for accessing the package repository and the snap store both in the installer environment and in the installed system</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1266" name="Picture 2" descr="prox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2563" y="2565434"/>
            <a:ext cx="4961066" cy="3720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517161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224676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Upon installation, MySQL creates a root user account which you can use to manage your database. This user has full privileges over the MySQL server, meaning it has complete control over every database, table, user, and so on. Because of this, it’s best to avoid using this account outside of administrative functions.</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Login as root: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mysql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-u root -p</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Create new user: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USER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username@'localhost</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IDENTIFIED WITH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mysql_native_password</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BY 'password';</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Install database (MySQL)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Step 3</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Creating a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dedicated </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MySQL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user </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and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granting privileges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7282" name="Picture 2" descr="https://lh5.googleusercontent.com/hmq-1O1aM1DN9o3pqDAZ_Qlv4INyNmpE_pRjjV6lOhLaxrGUSTe2owdmK37d9GDep7MgrTKNt1UXeGWY1s70Gc6wBGeFBuUq6_5i-dpRdBK1guXRmYIz67EvjtnqUjOtRalbX1Hq1WY3NPb6eeNs94DVW3UpYdZUYFXuj-ebGhSjPllwGnvqYDDK3Z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2946" y="4080881"/>
            <a:ext cx="100203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34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FTP stands for File Transfer Protocol. It is similar to HTTP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HyperText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Transfer Protocol), in that it specifies a language for transferring data over a network.</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Prerequisites: non-root administrative user.</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FTP  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405969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Update the package index on the server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update</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Then install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vsftpd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package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install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vsftpd</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Ensure that the server is running using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start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start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vsftpd</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FTP  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1: Install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vsftpd</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Server on Ubuntu</a:t>
            </a:r>
          </a:p>
        </p:txBody>
      </p:sp>
      <p:pic>
        <p:nvPicPr>
          <p:cNvPr id="98306" name="Picture 2" descr="https://lh4.googleusercontent.com/JTrrlxLwhE1glQEi4KacMiNSweepEk54xgKbGLMwHQ0cQB0Q9fBujXfNs4MRHuJbH5CUUPPCmEcLVtV36Yi_OaGYStqBpBG-SedwmNPdbIfkqQ-OH0N4ayamLP9nGVDr6G1imvD8cbvHfr4KbCumoMkfwDE9q2rVYAfBStgBX3VRuL7UIHlG8j7pHU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5402" y="3009334"/>
            <a:ext cx="8455387" cy="307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0018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Before making any changes, make sure to back up your configuration files. Create a backup copy of the default configuration file: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cp</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etc</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vsftpd.conf</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etc</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vsftpd.conf_default</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Create a new FTP user: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useradd</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-m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testftpuser</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passwd</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testftpuser</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system should ask you to create a password for the new account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FTP  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2: Create FTP User</a:t>
            </a:r>
          </a:p>
        </p:txBody>
      </p:sp>
    </p:spTree>
    <p:extLst>
      <p:ext uri="{BB962C8B-B14F-4D97-AF65-F5344CB8AC3E}">
        <p14:creationId xmlns:p14="http://schemas.microsoft.com/office/powerpoint/2010/main" val="5426339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Log in using the account and password you just set. You should now be successfully logged in to your FTP server: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ftp &lt;server-name&gt;</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FTP  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4: Connect to FTP Server</a:t>
            </a:r>
          </a:p>
        </p:txBody>
      </p:sp>
      <p:pic>
        <p:nvPicPr>
          <p:cNvPr id="100354" name="Picture 2" descr="https://lh4.googleusercontent.com/qGbnY2bJDytnJ6oklrbtz-X5VbZvLlXH2J-fwy7aK2r5taoF-Una3UHCuo9509geABfhcdi_Ptn9pq58YmhzdBeDnM3EwEPK7PCvgY2qVkajt9-mgvFGW4PWu_YC4e9VUEf_G5ccBS-qMqsn5l49dIPTBbUlf3wcThaF9GOL-qBOBf-bY-cVSkYu9C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2946" y="2672921"/>
            <a:ext cx="100203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018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Secure Shell (SSH) is a network protocol used for a secure connection between a client and a server. Each interaction between the server and a client is encrypted. Enabling SSH will allow you to connect to your system remotely and perform administrative tasks. You’ll also be able to securely transfer files via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scp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sftp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Prerequisites: non-root administrative user.</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SSH 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9902655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Update the package index on the server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update</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Then install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openssh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-server package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install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openssh</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-server</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Ensure that the server is running using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start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start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ssh</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SSH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1: Install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openssh</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server on Ubuntu</a:t>
            </a:r>
          </a:p>
        </p:txBody>
      </p:sp>
      <p:pic>
        <p:nvPicPr>
          <p:cNvPr id="102402" name="Picture 2" descr="https://lh5.googleusercontent.com/oRrFrmu39ET8e84r3Bjw575WTScYvLr2p0mn2bl8FUBNJsCgGIKGrWKadfncdQ08KOQcJejpcUbcFgiOBTHKa6JfQ10qYlH-JIGTwRbz3zWwMvzfJb8D7Do9vPv55vSV02LfB3QYDvyKDCDjh-wOBbl2mdtiOmUzF8X3J3zy_KYWqYvAJ6JerxUl1K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8237" y="2882676"/>
            <a:ext cx="8149718" cy="322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796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UFW that comes standard with Ubuntu will block SSH traffic by default. Open ports 80 for SSH traffic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ufw</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allow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ssh</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SSH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2: Configure UFW to Allow SSH Traffic</a:t>
            </a:r>
          </a:p>
        </p:txBody>
      </p:sp>
    </p:spTree>
    <p:extLst>
      <p:ext uri="{BB962C8B-B14F-4D97-AF65-F5344CB8AC3E}">
        <p14:creationId xmlns:p14="http://schemas.microsoft.com/office/powerpoint/2010/main" val="2560532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Nginx is one of the most popular web servers in the world and is responsible for hosting some of the largest and highest-traffic sites on the internet. It is a lightweight choice that can be used as either a web server or reverse proxy.</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Prerequisites: non-root administrative user.</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IV. Websever install (Nginx)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1445264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Update the package index on the server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update</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Then install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nginx</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package: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apt install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nginx</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Ensure that the service is running using the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start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systemctl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start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nginx</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IV.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Websever</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install (Nginx)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1 – Installing Nginx</a:t>
            </a:r>
          </a:p>
        </p:txBody>
      </p:sp>
      <p:pic>
        <p:nvPicPr>
          <p:cNvPr id="104450" name="Picture 2" descr="https://lh4.googleusercontent.com/6WyrgKrAUXJCguk9nfICXffrjBHdAAE7h8fdQJ2GdpPyBeyY0sA8U8d9WPREI8PgD-J9UosDVCrkX_Sz_mJqhf3EaMdnNn5tYB0GNNnfoa9XsTIKQ5BaS_YDDdbyCNAQsnDwUpgx9VKDB4O9s4sgu6zduhh3t7fjUZOzPvAOfWF2LlML6tQhlYhrOm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7350" y="2971988"/>
            <a:ext cx="6371491" cy="317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1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Mirror: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installer will attempt to use </a:t>
            </a:r>
            <a:r>
              <a:rPr lang="en-US" altLang="ko-KR" sz="1800" dirty="0" err="1">
                <a:latin typeface="Times New Roman" panose="02020603050405020304" pitchFamily="18" charset="0"/>
                <a:ea typeface="NanumBarunGothic" panose="020B0603020101020101" pitchFamily="50" charset="-127"/>
                <a:cs typeface="Times New Roman" panose="02020603050405020304" pitchFamily="18" charset="0"/>
              </a:rPr>
              <a:t>geoip</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to look up an appropriate default package mirror for your location. If you want or need to use a different mirror, enter its URL here.</a:t>
            </a:r>
          </a:p>
        </p:txBody>
      </p:sp>
      <p:pic>
        <p:nvPicPr>
          <p:cNvPr id="12290" name="Picture 2" descr="mirr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1040" y="2472099"/>
            <a:ext cx="5084111" cy="381308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0419083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There are three profiles available for Nginx:</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Nginx Full: This profile opens both port 80 (normal, unencrypted web traffic) and port 443 (TLS/SSL encrypted traffic)</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Nginx HTTP: This profile opens only port 80 (normal, unencrypted web traffic)</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Nginx HTTPS: This profile opens only port 443 (TLS/SSL encrypted traffic)</a:t>
            </a:r>
          </a:p>
        </p:txBody>
      </p:sp>
      <p:sp>
        <p:nvSpPr>
          <p:cNvPr id="18" name="TextBox 17"/>
          <p:cNvSpPr txBox="1"/>
          <p:nvPr/>
        </p:nvSpPr>
        <p:spPr>
          <a:xfrm>
            <a:off x="1739630" y="459479"/>
            <a:ext cx="3674143"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IV.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Websever</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install (Nginx)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2 – Adjusting the Firewall</a:t>
            </a:r>
          </a:p>
        </p:txBody>
      </p:sp>
      <p:pic>
        <p:nvPicPr>
          <p:cNvPr id="107522" name="Picture 2" descr="https://lh4.googleusercontent.com/HYK-PeuoQ62Zh-MwFlCJNxYo_MHDPXzKuiy78W5jDST8H7-ZnfKNehJFCrjq9pH_G-ooQlBrExdA4oG0V7SM1lYhydl4ustc7OCghZ5XFw9H7B3DFZ8lnMKqSvDJaQkmUh0qpbY4F8TFjaJ_o3-eJ8NT33So8zCKbjvd50Osg1_xrGYyXt85ZHx4X6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2946" y="3482859"/>
            <a:ext cx="100203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30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Before testing Nginx, the firewall software needs to be adjusted to allow access to the service. Nginx registers itself as a service with UFW upon installation, making it straightforward to allow Nginx access.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recommended that you enable the most restrictive profile that will still allow the traffic you’ve configured. For example, to allow traffic on port 80: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ufw</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allow 'Nginx HTTP'</a:t>
            </a:r>
          </a:p>
        </p:txBody>
      </p:sp>
      <p:sp>
        <p:nvSpPr>
          <p:cNvPr id="18" name="TextBox 17"/>
          <p:cNvSpPr txBox="1"/>
          <p:nvPr/>
        </p:nvSpPr>
        <p:spPr>
          <a:xfrm>
            <a:off x="1739630" y="459479"/>
            <a:ext cx="3674143"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IV.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Websever</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install (Nginx)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2 – Adjusting the Firewall</a:t>
            </a:r>
          </a:p>
        </p:txBody>
      </p:sp>
    </p:spTree>
    <p:extLst>
      <p:ext uri="{BB962C8B-B14F-4D97-AF65-F5344CB8AC3E}">
        <p14:creationId xmlns:p14="http://schemas.microsoft.com/office/powerpoint/2010/main" val="25736647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1"/>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the end of the installation process, the web server should already be up and running.</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You can access the default Nginx landing page to confirm that the software is running properly by navigating to your server’s IP address. When you have your server’s IP address, enter it into your browser’s address bar: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hlinkClick r:id="rId9"/>
              </a:rPr>
              <a:t>http://</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hlinkClick r:id="rId9"/>
              </a:rPr>
              <a:t>your_server_ip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You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should receive the default Nginx landing page:</a:t>
            </a:r>
          </a:p>
        </p:txBody>
      </p:sp>
      <p:sp>
        <p:nvSpPr>
          <p:cNvPr id="18" name="TextBox 17"/>
          <p:cNvSpPr txBox="1"/>
          <p:nvPr/>
        </p:nvSpPr>
        <p:spPr>
          <a:xfrm>
            <a:off x="1739630" y="459479"/>
            <a:ext cx="3674143"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IV. </a:t>
            </a:r>
            <a:r>
              <a:rPr lang="en-US" altLang="ko-KR" sz="2000" b="1" dirty="0" err="1">
                <a:latin typeface="Times New Roman" panose="02020603050405020304" pitchFamily="18" charset="0"/>
                <a:ea typeface="나눔바른고딕 Light" panose="020B0603020101020101" pitchFamily="50" charset="-127"/>
                <a:cs typeface="Times New Roman" panose="02020603050405020304" pitchFamily="18" charset="0"/>
              </a:rPr>
              <a:t>Websever</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 install (Nginx)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Step 3 – Checking your Web Server</a:t>
            </a:r>
          </a:p>
        </p:txBody>
      </p:sp>
      <p:pic>
        <p:nvPicPr>
          <p:cNvPr id="108548" name="Picture 4" descr="https://lh6.googleusercontent.com/gO1aY_IY1LS161G5MHRs1-kgQK2CeeDzo7zcAgBHbqwkpBtufMB7wlyYgItNpMcFgwVFh--P2VuxyKdLaLeGTngI-qTjQ4XNoYWjea5VmRrL5Euj0dIJdyBlV0NbF2ZSZ0Ah0vBA60xhsm3QIj2Et4q5lXyHp5OnPGRsqnFe52kVD0YgaiguEvPDnL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3675" y="2962389"/>
            <a:ext cx="6038841" cy="339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1386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39"/>
          <p:cNvSpPr>
            <a:spLocks noChangeArrowheads="1"/>
          </p:cNvSpPr>
          <p:nvPr/>
        </p:nvSpPr>
        <p:spPr bwMode="auto">
          <a:xfrm>
            <a:off x="1860048" y="3669280"/>
            <a:ext cx="8569325" cy="855663"/>
          </a:xfrm>
          <a:prstGeom prst="rect">
            <a:avLst/>
          </a:prstGeom>
          <a:noFill/>
          <a:ln w="9525">
            <a:noFill/>
            <a:miter lim="800000"/>
          </a:ln>
          <a:effectLst>
            <a:outerShdw blurRad="50800" dist="38100" dir="2700000" algn="tl" rotWithShape="0">
              <a:prstClr val="black"/>
            </a:outerShdw>
          </a:effectLst>
        </p:spPr>
        <p:txBody>
          <a:bodyPr/>
          <a:lstStyle/>
          <a:p>
            <a:pPr algn="ctr" eaLnBrk="1" latinLnBrk="1" hangingPunct="1">
              <a:lnSpc>
                <a:spcPct val="90000"/>
              </a:lnSpc>
              <a:defRPr/>
            </a:pP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고딕" panose="020D0604000000000000" pitchFamily="50" charset="-127"/>
              <a:cs typeface="Times New Roman" panose="02020603050405020304" pitchFamily="18" charset="0"/>
            </a:endParaRPr>
          </a:p>
        </p:txBody>
      </p:sp>
      <p:sp>
        <p:nvSpPr>
          <p:cNvPr id="13" name="Text Box 6"/>
          <p:cNvSpPr txBox="1">
            <a:spLocks noChangeArrowheads="1"/>
          </p:cNvSpPr>
          <p:nvPr/>
        </p:nvSpPr>
        <p:spPr bwMode="auto">
          <a:xfrm>
            <a:off x="2837948" y="3165256"/>
            <a:ext cx="6613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latinLnBrk="1" hangingPunct="1">
              <a:defRPr/>
            </a:pPr>
            <a:r>
              <a:rPr lang="en-US" altLang="ko-KR"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Thank you for your attention</a:t>
            </a:r>
            <a:endParaRPr lang="ko-KR" altLang="en-US"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p:txBody>
      </p:sp>
      <p:pic>
        <p:nvPicPr>
          <p:cNvPr id="8" name="그림 7"/>
          <p:cNvPicPr>
            <a:picLocks noChangeAspect="1"/>
          </p:cNvPicPr>
          <p:nvPr/>
        </p:nvPicPr>
        <p:blipFill>
          <a:blip r:embed="rId2" cstate="print"/>
          <a:stretch>
            <a:fillRect/>
          </a:stretch>
        </p:blipFill>
        <p:spPr>
          <a:xfrm>
            <a:off x="5216018" y="1528357"/>
            <a:ext cx="1925011" cy="1917121"/>
          </a:xfrm>
          <a:prstGeom prst="rect">
            <a:avLst/>
          </a:prstGeom>
        </p:spPr>
      </p:pic>
    </p:spTree>
    <p:extLst>
      <p:ext uri="{BB962C8B-B14F-4D97-AF65-F5344CB8AC3E}">
        <p14:creationId xmlns:p14="http://schemas.microsoft.com/office/powerpoint/2010/main" val="4222316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36933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Storage: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Once the storage configuration is confirmed, the install begins in the background.</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3314" name="Picture 2" descr="storage_confi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7847" y="2563727"/>
            <a:ext cx="4961940" cy="372145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storage_confir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8758" y="2542992"/>
            <a:ext cx="4989587" cy="374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86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Identity: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default user will be an administrator, able to use </a:t>
            </a:r>
            <a:r>
              <a:rPr lang="en-US" altLang="ko-KR" sz="1800" b="1" dirty="0" err="1">
                <a:latin typeface="Times New Roman" panose="02020603050405020304" pitchFamily="18" charset="0"/>
                <a:ea typeface="NanumBarunGothic" panose="020B0603020101020101" pitchFamily="50" charset="-127"/>
                <a:cs typeface="Times New Roman" panose="02020603050405020304" pitchFamily="18" charset="0"/>
              </a:rPr>
              <a:t>sudo</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(this is why a password is needed, even if SSH public key access is enabled on the next screen).</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4338" name="Picture 2" descr="ident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8054" y="2462470"/>
            <a:ext cx="4950083" cy="371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43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120032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SSH: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 default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install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has no open ports. It is very common to administer servers via SSH so the installer allows it to be installed with the click of a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button. You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can import keys for the default user from </a:t>
            </a:r>
            <a:r>
              <a:rPr lang="en-US" altLang="ko-KR" sz="1800" dirty="0" err="1">
                <a:latin typeface="Times New Roman" panose="02020603050405020304" pitchFamily="18" charset="0"/>
                <a:ea typeface="NanumBarunGothic" panose="020B0603020101020101" pitchFamily="50" charset="-127"/>
                <a:cs typeface="Times New Roman" panose="02020603050405020304" pitchFamily="18" charset="0"/>
              </a:rPr>
              <a:t>Github</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or Launchpad</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If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you import a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key,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password authentication is disabled by default but it can be re-enabled again if you wish.</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362" name="Picture 2" descr="ss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5254" y="2725531"/>
            <a:ext cx="4709487" cy="353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1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Snaps: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If a network connection is enabled, a selection of snaps that are useful in a server environment are presented and can be selected for installation.</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386" name="Picture 2" descr="snap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0244" y="2462470"/>
            <a:ext cx="5012439" cy="375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94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9233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Installation logs: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final screen of the installer shows the progress of the installer and allows viewing of the full log file. Once the install has completed and security updates installed, the installer waits for confirmation before restarting.</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7410" name="Picture 2" descr="install_progres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4071" y="2733344"/>
            <a:ext cx="4735784" cy="355183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install_don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1705" y="2733344"/>
            <a:ext cx="4735785" cy="355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73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 command shell</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2649"/>
            <a:ext cx="10310497" cy="175432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program that interprets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commands.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Allows a user to execute commands by typing them manually at a terminal, or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automatically in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programs called shell scripts.</a:t>
            </a:r>
          </a:p>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 shell is not an operating system. It is a way to interface with the operating system 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run commands.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13590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388" y="500222"/>
            <a:ext cx="1728470"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Linux basic</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563771"/>
            <a:ext cx="7003973"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LINUX INTRODUCE</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HOW TO INSTALL (UBUNTU SERVER)</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SHELL COMMAND</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19272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Special characters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6772"/>
            <a:ext cx="10310497" cy="21698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is important to know that there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are many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symbols and characters that the shell interprets in special ways. This means that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certain typed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characters: </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801370" lvl="1"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annot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be used in certain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situations </a:t>
            </a:r>
          </a:p>
          <a:p>
            <a:pPr marL="801370" lvl="1"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ay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be used to perform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special operations</a:t>
            </a:r>
          </a:p>
          <a:p>
            <a:pPr marL="801370" lvl="1"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Must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be “escaped” if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want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to use them in a normal way.</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62693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Special characters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219377612"/>
              </p:ext>
            </p:extLst>
          </p:nvPr>
        </p:nvGraphicFramePr>
        <p:xfrm>
          <a:off x="3990715" y="1746772"/>
          <a:ext cx="5004764" cy="3523496"/>
        </p:xfrm>
        <a:graphic>
          <a:graphicData uri="http://schemas.openxmlformats.org/drawingml/2006/table">
            <a:tbl>
              <a:tblPr bandRow="1">
                <a:tableStyleId>{00A15C55-8517-42AA-B614-E9B94910E393}</a:tableStyleId>
              </a:tblPr>
              <a:tblGrid>
                <a:gridCol w="823461">
                  <a:extLst>
                    <a:ext uri="{9D8B030D-6E8A-4147-A177-3AD203B41FA5}">
                      <a16:colId xmlns:a16="http://schemas.microsoft.com/office/drawing/2014/main" val="3839104715"/>
                    </a:ext>
                  </a:extLst>
                </a:gridCol>
                <a:gridCol w="4181303">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Character</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Escape</a:t>
                      </a:r>
                      <a:r>
                        <a:rPr lang="en-US" sz="1200" baseline="0" dirty="0" smtClean="0">
                          <a:latin typeface="Times New Roman" panose="02020603050405020304" pitchFamily="18" charset="0"/>
                          <a:cs typeface="Times New Roman" panose="02020603050405020304" pitchFamily="18" charset="0"/>
                        </a:rPr>
                        <a:t> character to reference a special character. </a:t>
                      </a:r>
                    </a:p>
                    <a:p>
                      <a:r>
                        <a:rPr lang="en-US" sz="1200" baseline="0" dirty="0" smtClean="0">
                          <a:latin typeface="Times New Roman" panose="02020603050405020304" pitchFamily="18" charset="0"/>
                          <a:cs typeface="Times New Roman" panose="02020603050405020304" pitchFamily="18" charset="0"/>
                        </a:rPr>
                        <a:t>Example: </a:t>
                      </a:r>
                      <a:r>
                        <a:rPr lang="en-US" sz="1200" b="1" i="0" baseline="0" dirty="0" smtClean="0">
                          <a:latin typeface="Times New Roman" panose="02020603050405020304" pitchFamily="18" charset="0"/>
                          <a:cs typeface="Times New Roman" panose="02020603050405020304" pitchFamily="18" charset="0"/>
                        </a:rPr>
                        <a:t>touch /</a:t>
                      </a:r>
                      <a:r>
                        <a:rPr lang="en-US" sz="1200" b="1" i="0" baseline="0" dirty="0" err="1" smtClean="0">
                          <a:latin typeface="Times New Roman" panose="02020603050405020304" pitchFamily="18" charset="0"/>
                          <a:cs typeface="Times New Roman" panose="02020603050405020304" pitchFamily="18" charset="0"/>
                        </a:rPr>
                        <a:t>tmp</a:t>
                      </a:r>
                      <a:r>
                        <a:rPr lang="en-US" sz="1200" b="1" i="0" baseline="0" dirty="0" smtClean="0">
                          <a:latin typeface="Times New Roman" panose="02020603050405020304" pitchFamily="18" charset="0"/>
                          <a:cs typeface="Times New Roman" panose="02020603050405020304" pitchFamily="18" charset="0"/>
                        </a:rPr>
                        <a:t>/filename\*</a:t>
                      </a:r>
                      <a:endParaRPr lang="en-GB" sz="1200" b="1"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Directory separator</a:t>
                      </a:r>
                    </a:p>
                    <a:p>
                      <a:r>
                        <a:rPr lang="en-US" sz="1200" dirty="0" smtClean="0">
                          <a:latin typeface="Times New Roman" panose="02020603050405020304" pitchFamily="18" charset="0"/>
                          <a:cs typeface="Times New Roman" panose="02020603050405020304" pitchFamily="18" charset="0"/>
                        </a:rPr>
                        <a:t>Example: </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src</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linux</a:t>
                      </a:r>
                      <a:endParaRPr lang="en-GB" sz="1200" b="1"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Current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Parent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User’s home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Represents 0 or more characters in a filename, or by itself, all  files in a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Represents a single character in a filename.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bl>
          </a:graphicData>
        </a:graphic>
      </p:graphicFrame>
    </p:spTree>
    <p:extLst>
      <p:ext uri="{BB962C8B-B14F-4D97-AF65-F5344CB8AC3E}">
        <p14:creationId xmlns:p14="http://schemas.microsoft.com/office/powerpoint/2010/main" val="2574422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Special characters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2424216011"/>
              </p:ext>
            </p:extLst>
          </p:nvPr>
        </p:nvGraphicFramePr>
        <p:xfrm>
          <a:off x="3990715" y="1746772"/>
          <a:ext cx="5004764" cy="3530664"/>
        </p:xfrm>
        <a:graphic>
          <a:graphicData uri="http://schemas.openxmlformats.org/drawingml/2006/table">
            <a:tbl>
              <a:tblPr bandRow="1">
                <a:tableStyleId>{00A15C55-8517-42AA-B614-E9B94910E393}</a:tableStyleId>
              </a:tblPr>
              <a:tblGrid>
                <a:gridCol w="823461">
                  <a:extLst>
                    <a:ext uri="{9D8B030D-6E8A-4147-A177-3AD203B41FA5}">
                      <a16:colId xmlns:a16="http://schemas.microsoft.com/office/drawing/2014/main" val="3839104715"/>
                    </a:ext>
                  </a:extLst>
                </a:gridCol>
                <a:gridCol w="4181303">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Character</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200" dirty="0" smtClean="0">
                          <a:latin typeface="Times New Roman" panose="02020603050405020304" pitchFamily="18" charset="0"/>
                          <a:cs typeface="Times New Roman" panose="02020603050405020304" pitchFamily="18" charset="0"/>
                        </a:rPr>
                        <a:t>Pipe character. Redirect the output of one command into another command. Example: </a:t>
                      </a:r>
                      <a:r>
                        <a:rPr lang="en-US" sz="1200" b="1" dirty="0" smtClean="0">
                          <a:latin typeface="Times New Roman" panose="02020603050405020304" pitchFamily="18" charset="0"/>
                          <a:cs typeface="Times New Roman" panose="02020603050405020304" pitchFamily="18" charset="0"/>
                        </a:rPr>
                        <a:t>ls</a:t>
                      </a:r>
                      <a:r>
                        <a:rPr lang="en-US" sz="1200" b="1" baseline="0" dirty="0" smtClean="0">
                          <a:latin typeface="Times New Roman" panose="02020603050405020304" pitchFamily="18" charset="0"/>
                          <a:cs typeface="Times New Roman" panose="02020603050405020304" pitchFamily="18" charset="0"/>
                        </a:rPr>
                        <a:t> | more</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&gt;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Redirect output of a</a:t>
                      </a:r>
                      <a:r>
                        <a:rPr lang="en-US" sz="1200" baseline="0" dirty="0" smtClean="0">
                          <a:latin typeface="Times New Roman" panose="02020603050405020304" pitchFamily="18" charset="0"/>
                          <a:cs typeface="Times New Roman" panose="02020603050405020304" pitchFamily="18" charset="0"/>
                        </a:rPr>
                        <a:t> command to a new file. If it already exists,   overwrite it. Example: </a:t>
                      </a:r>
                      <a:r>
                        <a:rPr lang="en-US" sz="1200" b="1" baseline="0" dirty="0" smtClean="0">
                          <a:latin typeface="Times New Roman" panose="02020603050405020304" pitchFamily="18" charset="0"/>
                          <a:cs typeface="Times New Roman" panose="02020603050405020304" pitchFamily="18" charset="0"/>
                        </a:rPr>
                        <a:t>ls &gt; log.txt</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&gt;&gt;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Redirect output of a command to</a:t>
                      </a:r>
                      <a:r>
                        <a:rPr lang="en-US" sz="1200" baseline="0" dirty="0" smtClean="0">
                          <a:latin typeface="Times New Roman" panose="02020603050405020304" pitchFamily="18" charset="0"/>
                          <a:cs typeface="Times New Roman" panose="02020603050405020304" pitchFamily="18" charset="0"/>
                        </a:rPr>
                        <a:t> the end of an existing file.</a:t>
                      </a:r>
                    </a:p>
                    <a:p>
                      <a:r>
                        <a:rPr lang="en-US" sz="1200" baseline="0" dirty="0" smtClean="0">
                          <a:latin typeface="Times New Roman" panose="02020603050405020304" pitchFamily="18" charset="0"/>
                          <a:cs typeface="Times New Roman" panose="02020603050405020304" pitchFamily="18" charset="0"/>
                        </a:rPr>
                        <a:t>Example: </a:t>
                      </a:r>
                      <a:r>
                        <a:rPr lang="en-US" sz="1200" b="1" baseline="0" dirty="0" smtClean="0">
                          <a:latin typeface="Times New Roman" panose="02020603050405020304" pitchFamily="18" charset="0"/>
                          <a:cs typeface="Times New Roman" panose="02020603050405020304" pitchFamily="18" charset="0"/>
                        </a:rPr>
                        <a:t>echo “0123987” &gt;&gt; phonenumbers.txt</a:t>
                      </a:r>
                      <a:endParaRPr lang="en-GB" sz="1200" b="1"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&lt;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Redirect a file as input</a:t>
                      </a:r>
                      <a:r>
                        <a:rPr lang="en-US" sz="1200" baseline="0" dirty="0" smtClean="0">
                          <a:latin typeface="Times New Roman" panose="02020603050405020304" pitchFamily="18" charset="0"/>
                          <a:cs typeface="Times New Roman" panose="02020603050405020304" pitchFamily="18" charset="0"/>
                        </a:rPr>
                        <a:t> to a command.</a:t>
                      </a:r>
                    </a:p>
                    <a:p>
                      <a:r>
                        <a:rPr lang="en-US" sz="1200" baseline="0" dirty="0" smtClean="0">
                          <a:latin typeface="Times New Roman" panose="02020603050405020304" pitchFamily="18" charset="0"/>
                          <a:cs typeface="Times New Roman" panose="02020603050405020304" pitchFamily="18" charset="0"/>
                        </a:rPr>
                        <a:t>Example: </a:t>
                      </a:r>
                      <a:r>
                        <a:rPr lang="en-US" sz="1200" b="1" baseline="0" dirty="0" smtClean="0">
                          <a:latin typeface="Times New Roman" panose="02020603050405020304" pitchFamily="18" charset="0"/>
                          <a:cs typeface="Times New Roman" panose="02020603050405020304" pitchFamily="18" charset="0"/>
                        </a:rPr>
                        <a:t>more &lt; phonenumbers.txt</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Command separator.</a:t>
                      </a:r>
                      <a:r>
                        <a:rPr lang="en-US" sz="1200" baseline="0" dirty="0" smtClean="0">
                          <a:latin typeface="Times New Roman" panose="02020603050405020304" pitchFamily="18" charset="0"/>
                          <a:cs typeface="Times New Roman" panose="02020603050405020304" pitchFamily="18" charset="0"/>
                        </a:rPr>
                        <a:t> Allows execute multiple command on a </a:t>
                      </a:r>
                    </a:p>
                    <a:p>
                      <a:r>
                        <a:rPr lang="en-US" sz="1200" baseline="0" dirty="0" smtClean="0">
                          <a:latin typeface="Times New Roman" panose="02020603050405020304" pitchFamily="18" charset="0"/>
                          <a:cs typeface="Times New Roman" panose="02020603050405020304" pitchFamily="18" charset="0"/>
                        </a:rPr>
                        <a:t>single line. Example: </a:t>
                      </a:r>
                      <a:r>
                        <a:rPr lang="en-US" sz="1200" b="1" baseline="0" dirty="0" smtClean="0">
                          <a:latin typeface="Times New Roman" panose="02020603050405020304" pitchFamily="18" charset="0"/>
                          <a:cs typeface="Times New Roman" panose="02020603050405020304" pitchFamily="18" charset="0"/>
                        </a:rPr>
                        <a:t>cd /</a:t>
                      </a:r>
                      <a:r>
                        <a:rPr lang="en-US" sz="1200" b="1" baseline="0" dirty="0" err="1" smtClean="0">
                          <a:latin typeface="Times New Roman" panose="02020603050405020304" pitchFamily="18" charset="0"/>
                          <a:cs typeface="Times New Roman" panose="02020603050405020304" pitchFamily="18" charset="0"/>
                        </a:rPr>
                        <a:t>var</a:t>
                      </a:r>
                      <a:r>
                        <a:rPr lang="en-US" sz="1200" b="1" baseline="0" dirty="0" smtClean="0">
                          <a:latin typeface="Times New Roman" panose="02020603050405020304" pitchFamily="18" charset="0"/>
                          <a:cs typeface="Times New Roman" panose="02020603050405020304" pitchFamily="18" charset="0"/>
                        </a:rPr>
                        <a:t>/log ; cat auth.log</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dirty="0" smtClean="0">
                          <a:latin typeface="Times New Roman" panose="02020603050405020304" pitchFamily="18" charset="0"/>
                          <a:cs typeface="Times New Roman" panose="02020603050405020304" pitchFamily="18" charset="0"/>
                        </a:rPr>
                        <a:t>&amp;&amp;</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Command separator but only run</a:t>
                      </a:r>
                      <a:r>
                        <a:rPr lang="en-US" sz="1200" baseline="0" dirty="0" smtClean="0">
                          <a:latin typeface="Times New Roman" panose="02020603050405020304" pitchFamily="18" charset="0"/>
                          <a:cs typeface="Times New Roman" panose="02020603050405020304" pitchFamily="18" charset="0"/>
                        </a:rPr>
                        <a:t> second command if the first one finished without errors. Example: </a:t>
                      </a:r>
                      <a:r>
                        <a:rPr lang="en-US" sz="1200" b="1" baseline="0" dirty="0" smtClean="0">
                          <a:latin typeface="Times New Roman" panose="02020603050405020304" pitchFamily="18" charset="0"/>
                          <a:cs typeface="Times New Roman" panose="02020603050405020304" pitchFamily="18" charset="0"/>
                        </a:rPr>
                        <a:t>cd /</a:t>
                      </a:r>
                      <a:r>
                        <a:rPr lang="en-US" sz="1200" b="1" baseline="0" dirty="0" err="1" smtClean="0">
                          <a:latin typeface="Times New Roman" panose="02020603050405020304" pitchFamily="18" charset="0"/>
                          <a:cs typeface="Times New Roman" panose="02020603050405020304" pitchFamily="18" charset="0"/>
                        </a:rPr>
                        <a:t>var</a:t>
                      </a:r>
                      <a:r>
                        <a:rPr lang="en-US" sz="1200" b="1" baseline="0" dirty="0" smtClean="0">
                          <a:latin typeface="Times New Roman" panose="02020603050405020304" pitchFamily="18" charset="0"/>
                          <a:cs typeface="Times New Roman" panose="02020603050405020304" pitchFamily="18" charset="0"/>
                        </a:rPr>
                        <a:t>/log &amp;&amp; cat auth.log</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55408">
                <a:tc>
                  <a:txBody>
                    <a:bodyPr/>
                    <a:lstStyle/>
                    <a:p>
                      <a:pPr algn="ctr"/>
                      <a:r>
                        <a:rPr lang="en-US" sz="1200" dirty="0" smtClean="0">
                          <a:latin typeface="Times New Roman" panose="02020603050405020304" pitchFamily="18" charset="0"/>
                          <a:cs typeface="Times New Roman" panose="02020603050405020304" pitchFamily="18" charset="0"/>
                        </a:rPr>
                        <a:t>&amp;</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Execute a command in the background and immediately get the   shell back. Example: </a:t>
                      </a:r>
                      <a:r>
                        <a:rPr lang="en-US" sz="1200" b="1" dirty="0" smtClean="0">
                          <a:latin typeface="Times New Roman" panose="02020603050405020304" pitchFamily="18" charset="0"/>
                          <a:cs typeface="Times New Roman" panose="02020603050405020304" pitchFamily="18" charset="0"/>
                        </a:rPr>
                        <a:t>find / -name core &gt; /</a:t>
                      </a:r>
                      <a:r>
                        <a:rPr lang="en-US" sz="1200" b="1" dirty="0" err="1" smtClean="0">
                          <a:latin typeface="Times New Roman" panose="02020603050405020304" pitchFamily="18" charset="0"/>
                          <a:cs typeface="Times New Roman" panose="02020603050405020304" pitchFamily="18" charset="0"/>
                        </a:rPr>
                        <a:t>tmp</a:t>
                      </a:r>
                      <a:r>
                        <a:rPr lang="en-US" sz="1200" b="1" dirty="0" smtClean="0">
                          <a:latin typeface="Times New Roman" panose="02020603050405020304" pitchFamily="18" charset="0"/>
                          <a:cs typeface="Times New Roman" panose="02020603050405020304" pitchFamily="18" charset="0"/>
                        </a:rPr>
                        <a:t>/corefiles.txt &amp;</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bl>
          </a:graphicData>
        </a:graphic>
      </p:graphicFrame>
    </p:spTree>
    <p:extLst>
      <p:ext uri="{BB962C8B-B14F-4D97-AF65-F5344CB8AC3E}">
        <p14:creationId xmlns:p14="http://schemas.microsoft.com/office/powerpoint/2010/main" val="319362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The command PATH</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6772"/>
            <a:ext cx="10310497" cy="1338828"/>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Most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common commands are located in your shell's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PATH</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meaning that you can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just type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name of the program to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execute it.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PATH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variable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includes the most common program locations, such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as: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/bin</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/bin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/X11R6/bin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316303" y="3085600"/>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316302" y="3485710"/>
            <a:ext cx="10310497" cy="1338828"/>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Most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common commands are located in your shell's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PATH</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meaning that you can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just type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name of the program to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execute it.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PATH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variable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includes the most common program locations, such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as: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/bin</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/bin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/X11R6/bin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80238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300082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Commands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can be run by themselves, or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can take additional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arguments to make them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do different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things. Typical command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syntax: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command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[-argument] [-argument] [--argument]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file]</a:t>
            </a:r>
          </a:p>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List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files in current directory</a:t>
            </a:r>
          </a:p>
          <a:p>
            <a:pPr>
              <a:lnSpc>
                <a:spcPct val="150000"/>
              </a:lnSpc>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Lists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files in “long” format</a:t>
            </a:r>
          </a:p>
          <a:p>
            <a:pPr>
              <a:lnSpc>
                <a:spcPct val="150000"/>
              </a:lnSpc>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--author</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As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above,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print the author of each file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filename</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Show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contents of a file</a:t>
            </a:r>
          </a:p>
          <a:p>
            <a:pPr>
              <a:lnSpc>
                <a:spcPct val="150000"/>
              </a:lnSpc>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	     cat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-n filename</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Show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contents of a file, with line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numbers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27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458074"/>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 List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files in current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directory</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838332" y="2332241"/>
            <a:ext cx="5310032" cy="3607546"/>
          </a:xfrm>
          <a:prstGeom prst="rect">
            <a:avLst/>
          </a:prstGeom>
        </p:spPr>
      </p:pic>
    </p:spTree>
    <p:extLst>
      <p:ext uri="{BB962C8B-B14F-4D97-AF65-F5344CB8AC3E}">
        <p14:creationId xmlns:p14="http://schemas.microsoft.com/office/powerpoint/2010/main" val="367039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5078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ls -l</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 Lists files in “long” format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332" y="2332241"/>
            <a:ext cx="5310031" cy="3607546"/>
          </a:xfrm>
          <a:prstGeom prst="rect">
            <a:avLst/>
          </a:prstGeom>
        </p:spPr>
      </p:pic>
    </p:spTree>
    <p:extLst>
      <p:ext uri="{BB962C8B-B14F-4D97-AF65-F5344CB8AC3E}">
        <p14:creationId xmlns:p14="http://schemas.microsoft.com/office/powerpoint/2010/main" val="4084926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5078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ls -l --author</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 As above, print the author of each file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332" y="2332241"/>
            <a:ext cx="5310031" cy="3607545"/>
          </a:xfrm>
          <a:prstGeom prst="rect">
            <a:avLst/>
          </a:prstGeom>
        </p:spPr>
      </p:pic>
    </p:spTree>
    <p:extLst>
      <p:ext uri="{BB962C8B-B14F-4D97-AF65-F5344CB8AC3E}">
        <p14:creationId xmlns:p14="http://schemas.microsoft.com/office/powerpoint/2010/main" val="4293998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5078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cat filename</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 Show contents of a file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332" y="2332241"/>
            <a:ext cx="5310030" cy="3607545"/>
          </a:xfrm>
          <a:prstGeom prst="rect">
            <a:avLst/>
          </a:prstGeom>
        </p:spPr>
      </p:pic>
    </p:spTree>
    <p:extLst>
      <p:ext uri="{BB962C8B-B14F-4D97-AF65-F5344CB8AC3E}">
        <p14:creationId xmlns:p14="http://schemas.microsoft.com/office/powerpoint/2010/main" val="327642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Command syntax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5078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Examples</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cat -n filename</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 Show contents of a file, with line numbers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8332" y="2332241"/>
            <a:ext cx="5310030" cy="3607544"/>
          </a:xfrm>
          <a:prstGeom prst="rect">
            <a:avLst/>
          </a:prstGeom>
        </p:spPr>
      </p:pic>
    </p:spTree>
    <p:extLst>
      <p:ext uri="{BB962C8B-B14F-4D97-AF65-F5344CB8AC3E}">
        <p14:creationId xmlns:p14="http://schemas.microsoft.com/office/powerpoint/2010/main" val="322447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Linux is an Unix-like computer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operating system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assembled under the model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of free and  open-source software development and distribution.</a:t>
            </a:r>
          </a:p>
          <a:p>
            <a:pPr marL="342900" indent="-34290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These operating systems share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Linux kernel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and typically have the GNU utilities.</a:t>
            </a:r>
          </a:p>
          <a:p>
            <a:pPr marL="342900" indent="-34290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Linux comes in several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distributions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to serve different purposes.</a:t>
            </a:r>
          </a:p>
        </p:txBody>
      </p:sp>
      <p:pic>
        <p:nvPicPr>
          <p:cNvPr id="15" name="Picture 14"/>
          <p:cNvPicPr>
            <a:picLocks noChangeAspect="1"/>
          </p:cNvPicPr>
          <p:nvPr/>
        </p:nvPicPr>
        <p:blipFill>
          <a:blip r:embed="rId9"/>
          <a:stretch>
            <a:fillRect/>
          </a:stretch>
        </p:blipFill>
        <p:spPr>
          <a:xfrm>
            <a:off x="1615631" y="3986132"/>
            <a:ext cx="9991725" cy="1485900"/>
          </a:xfrm>
          <a:prstGeom prst="rect">
            <a:avLst/>
          </a:prstGeom>
        </p:spPr>
      </p:pic>
      <p:sp>
        <p:nvSpPr>
          <p:cNvPr id="8" name="TextBox 7"/>
          <p:cNvSpPr txBox="1"/>
          <p:nvPr/>
        </p:nvSpPr>
        <p:spPr>
          <a:xfrm>
            <a:off x="1337849" y="1346662"/>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Linux</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Linux introduce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409872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6039"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Getting help</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79960" y="1746772"/>
            <a:ext cx="10314580" cy="258532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Using a command built-in help. Example: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grep –h</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grep –help</a:t>
            </a:r>
          </a:p>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Man pages: To read a command man pages, type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man command.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Example: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man ls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or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man </a:t>
            </a:r>
            <a:r>
              <a:rPr lang="en-US" altLang="ko-KR" sz="1800" b="1" dirty="0" err="1" smtClean="0">
                <a:latin typeface="Times New Roman" panose="02020603050405020304" pitchFamily="18" charset="0"/>
                <a:ea typeface="NanumBarunGothic" panose="020B0603020101020101" pitchFamily="50" charset="-127"/>
                <a:cs typeface="Times New Roman" panose="02020603050405020304" pitchFamily="18" charset="0"/>
              </a:rPr>
              <a:t>man</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801370" lvl="1"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To search for a particular word within a man page,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type: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/word</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To quit from a man page,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just type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Q</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key</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801370" lvl="1"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search for a particular word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in a command description, type: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man –k word</a:t>
            </a:r>
          </a:p>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Info pages. Example: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info </a:t>
            </a:r>
            <a:r>
              <a:rPr lang="en-US" altLang="ko-KR" sz="1800" b="1" dirty="0" err="1" smtClean="0">
                <a:latin typeface="Times New Roman" panose="02020603050405020304" pitchFamily="18" charset="0"/>
                <a:ea typeface="NanumBarunGothic" panose="020B0603020101020101" pitchFamily="50" charset="-127"/>
                <a:cs typeface="Times New Roman" panose="02020603050405020304" pitchFamily="18" charset="0"/>
              </a:rPr>
              <a:t>df</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67936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Piping and redirection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300082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pipe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character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is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used to chain two or more commands together. The output of the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first command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is “piped” into the next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command. For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example</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–al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smtClean="0">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/bin | less</a:t>
            </a:r>
          </a:p>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In the example, the command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ls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will return a long listing of all files in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sz="1800" b="1" dirty="0" err="1" smtClean="0">
                <a:latin typeface="Times New Roman" panose="02020603050405020304" pitchFamily="18" charset="0"/>
                <a:ea typeface="NanumBarunGothic" panose="020B0603020101020101" pitchFamily="50" charset="-127"/>
                <a:cs typeface="Times New Roman" panose="02020603050405020304" pitchFamily="18" charset="0"/>
              </a:rPr>
              <a:t>usr</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/bin.</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Because the output of this command is typically very long, we pipe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output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second command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less</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which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displays the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output one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screen at a time.</a:t>
            </a:r>
          </a:p>
          <a:p>
            <a:pPr marL="285750" indent="-285750">
              <a:lnSpc>
                <a:spcPct val="150000"/>
              </a:lnSpc>
              <a:buFont typeface="Arial" panose="020B0604020202020204" pitchFamily="34" charset="0"/>
              <a:buChar char="•"/>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indent="-285750">
              <a:lnSpc>
                <a:spcPct val="150000"/>
              </a:lnSpc>
              <a:buFont typeface="Arial" panose="020B0604020202020204" pitchFamily="34" charset="0"/>
              <a:buChar char="•"/>
            </a:pP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308130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284043"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Piping and redirection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1" name="직사각형 32"/>
          <p:cNvSpPr/>
          <p:nvPr/>
        </p:nvSpPr>
        <p:spPr>
          <a:xfrm>
            <a:off x="1284042" y="1746772"/>
            <a:ext cx="10310497" cy="258532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are times when it is useful to save the output of a command to a file, instead of displaying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it to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screen</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The redirect character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&gt;</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is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used to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redirect commands output to a new file. If the file already exists, overwrite it. For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example</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ls -l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home/user1/MP3</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/*.mp3 &gt;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mp3files.txt.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This command create a file that lists all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mp3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files in a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directory.</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indent="-285750">
              <a:lnSpc>
                <a:spcPct val="150000"/>
              </a:lnSpc>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redirect character </a:t>
            </a: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&gt;&gt; </a:t>
            </a:r>
            <a:r>
              <a:rPr lang="en-US" altLang="ko-KR" sz="1800" dirty="0" smtClean="0">
                <a:latin typeface="Times New Roman" panose="02020603050405020304" pitchFamily="18" charset="0"/>
                <a:cs typeface="Times New Roman" panose="02020603050405020304" pitchFamily="18" charset="0"/>
              </a:rPr>
              <a:t>r</a:t>
            </a:r>
            <a:r>
              <a:rPr lang="en-US" sz="1800" dirty="0" smtClean="0">
                <a:latin typeface="Times New Roman" panose="02020603050405020304" pitchFamily="18" charset="0"/>
                <a:cs typeface="Times New Roman" panose="02020603050405020304" pitchFamily="18" charset="0"/>
              </a:rPr>
              <a:t>edirect </a:t>
            </a:r>
            <a:r>
              <a:rPr lang="en-US" sz="1800" dirty="0">
                <a:latin typeface="Times New Roman" panose="02020603050405020304" pitchFamily="18" charset="0"/>
                <a:cs typeface="Times New Roman" panose="02020603050405020304" pitchFamily="18" charset="0"/>
              </a:rPr>
              <a:t>output of a command to the end of an existing </a:t>
            </a:r>
            <a:r>
              <a:rPr lang="en-US" sz="1800" dirty="0" smtClean="0">
                <a:latin typeface="Times New Roman" panose="02020603050405020304" pitchFamily="18" charset="0"/>
                <a:cs typeface="Times New Roman" panose="02020603050405020304" pitchFamily="18" charset="0"/>
              </a:rPr>
              <a:t>file. </a:t>
            </a:r>
            <a:r>
              <a:rPr lang="en-US" sz="1800" dirty="0">
                <a:latin typeface="Times New Roman" panose="02020603050405020304" pitchFamily="18" charset="0"/>
                <a:cs typeface="Times New Roman" panose="02020603050405020304" pitchFamily="18" charset="0"/>
              </a:rPr>
              <a:t>For example: </a:t>
            </a:r>
            <a:r>
              <a:rPr lang="en-US" sz="1800" b="1" dirty="0">
                <a:latin typeface="Times New Roman" panose="02020603050405020304" pitchFamily="18" charset="0"/>
                <a:cs typeface="Times New Roman" panose="02020603050405020304" pitchFamily="18" charset="0"/>
              </a:rPr>
              <a:t>ls -l /</a:t>
            </a:r>
            <a:r>
              <a:rPr lang="en-US" sz="1800" b="1" dirty="0" smtClean="0">
                <a:latin typeface="Times New Roman" panose="02020603050405020304" pitchFamily="18" charset="0"/>
                <a:cs typeface="Times New Roman" panose="02020603050405020304" pitchFamily="18" charset="0"/>
              </a:rPr>
              <a:t>home/user1/extra/*.</a:t>
            </a:r>
            <a:r>
              <a:rPr lang="en-US" sz="1800" b="1" dirty="0">
                <a:latin typeface="Times New Roman" panose="02020603050405020304" pitchFamily="18" charset="0"/>
                <a:cs typeface="Times New Roman" panose="02020603050405020304" pitchFamily="18" charset="0"/>
              </a:rPr>
              <a:t>mp3 &gt;&gt; </a:t>
            </a:r>
            <a:r>
              <a:rPr lang="en-US" sz="1800" b="1" dirty="0" smtClean="0">
                <a:latin typeface="Times New Roman" panose="02020603050405020304" pitchFamily="18" charset="0"/>
                <a:cs typeface="Times New Roman" panose="02020603050405020304" pitchFamily="18" charset="0"/>
              </a:rPr>
              <a:t>mp3files.txt.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This command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append outputs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to the end of the original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file.</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395872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Informative command</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573009795"/>
              </p:ext>
            </p:extLst>
          </p:nvPr>
        </p:nvGraphicFramePr>
        <p:xfrm>
          <a:off x="3934868" y="2590478"/>
          <a:ext cx="5004764" cy="2595348"/>
        </p:xfrm>
        <a:graphic>
          <a:graphicData uri="http://schemas.openxmlformats.org/drawingml/2006/table">
            <a:tbl>
              <a:tblPr bandRow="1">
                <a:tableStyleId>{00A15C55-8517-42AA-B614-E9B94910E393}</a:tableStyleId>
              </a:tblPr>
              <a:tblGrid>
                <a:gridCol w="1413665">
                  <a:extLst>
                    <a:ext uri="{9D8B030D-6E8A-4147-A177-3AD203B41FA5}">
                      <a16:colId xmlns:a16="http://schemas.microsoft.com/office/drawing/2014/main" val="3839104715"/>
                    </a:ext>
                  </a:extLst>
                </a:gridCol>
                <a:gridCol w="3591099">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b="1" dirty="0" err="1" smtClean="0">
                          <a:latin typeface="Times New Roman" panose="02020603050405020304" pitchFamily="18" charset="0"/>
                          <a:cs typeface="Times New Roman" panose="02020603050405020304" pitchFamily="18" charset="0"/>
                        </a:rPr>
                        <a:t>ps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List currently running processes/programs</a:t>
                      </a:r>
                      <a:endParaRPr lang="en-GB" sz="1200" b="1" i="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w</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Show users</a:t>
                      </a:r>
                      <a:r>
                        <a:rPr lang="en-US" sz="1200" baseline="0" dirty="0" smtClean="0">
                          <a:latin typeface="Times New Roman" panose="02020603050405020304" pitchFamily="18" charset="0"/>
                          <a:cs typeface="Times New Roman" panose="02020603050405020304" pitchFamily="18" charset="0"/>
                        </a:rPr>
                        <a:t> logged on and what they are doing</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id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Print your user</a:t>
                      </a:r>
                      <a:r>
                        <a:rPr lang="en-US" sz="1200" baseline="0" dirty="0" smtClean="0">
                          <a:latin typeface="Times New Roman" panose="02020603050405020304" pitchFamily="18" charset="0"/>
                          <a:cs typeface="Times New Roman" panose="02020603050405020304" pitchFamily="18" charset="0"/>
                        </a:rPr>
                        <a:t> id and group id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b="1" dirty="0" err="1" smtClean="0">
                          <a:latin typeface="Times New Roman" panose="02020603050405020304" pitchFamily="18" charset="0"/>
                          <a:cs typeface="Times New Roman" panose="02020603050405020304" pitchFamily="18" charset="0"/>
                        </a:rPr>
                        <a:t>df</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Report </a:t>
                      </a:r>
                      <a:r>
                        <a:rPr lang="en-US" sz="1200" dirty="0" err="1" smtClean="0">
                          <a:latin typeface="Times New Roman" panose="02020603050405020304" pitchFamily="18" charset="0"/>
                          <a:cs typeface="Times New Roman" panose="02020603050405020304" pitchFamily="18" charset="0"/>
                        </a:rPr>
                        <a:t>filesystem</a:t>
                      </a:r>
                      <a:r>
                        <a:rPr lang="en-US" sz="1200" dirty="0" smtClean="0">
                          <a:latin typeface="Times New Roman" panose="02020603050405020304" pitchFamily="18" charset="0"/>
                          <a:cs typeface="Times New Roman" panose="02020603050405020304" pitchFamily="18" charset="0"/>
                        </a:rPr>
                        <a:t> disk space usage</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du</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Disk usage in a particular directory</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bl>
          </a:graphicData>
        </a:graphic>
      </p:graphicFrame>
      <p:sp>
        <p:nvSpPr>
          <p:cNvPr id="23" name="직사각형 32"/>
          <p:cNvSpPr/>
          <p:nvPr/>
        </p:nvSpPr>
        <p:spPr>
          <a:xfrm>
            <a:off x="1279960" y="1688808"/>
            <a:ext cx="10314580" cy="458074"/>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following commands are used to find out some information about the user or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system</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479090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Informative command</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1715512172"/>
              </p:ext>
            </p:extLst>
          </p:nvPr>
        </p:nvGraphicFramePr>
        <p:xfrm>
          <a:off x="3934868" y="2621558"/>
          <a:ext cx="5004764" cy="2564268"/>
        </p:xfrm>
        <a:graphic>
          <a:graphicData uri="http://schemas.openxmlformats.org/drawingml/2006/table">
            <a:tbl>
              <a:tblPr bandRow="1">
                <a:tableStyleId>{00A15C55-8517-42AA-B614-E9B94910E393}</a:tableStyleId>
              </a:tblPr>
              <a:tblGrid>
                <a:gridCol w="1419764">
                  <a:extLst>
                    <a:ext uri="{9D8B030D-6E8A-4147-A177-3AD203B41FA5}">
                      <a16:colId xmlns:a16="http://schemas.microsoft.com/office/drawing/2014/main" val="3839104715"/>
                    </a:ext>
                  </a:extLst>
                </a:gridCol>
                <a:gridCol w="3585000">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top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Displays </a:t>
                      </a:r>
                      <a:r>
                        <a:rPr lang="en-US" sz="1200" dirty="0" err="1" smtClean="0">
                          <a:latin typeface="Times New Roman" panose="02020603050405020304" pitchFamily="18" charset="0"/>
                          <a:cs typeface="Times New Roman" panose="02020603050405020304" pitchFamily="18" charset="0"/>
                        </a:rPr>
                        <a:t>realtime</a:t>
                      </a:r>
                      <a:r>
                        <a:rPr lang="en-US" sz="1200" dirty="0" smtClean="0">
                          <a:latin typeface="Times New Roman" panose="02020603050405020304" pitchFamily="18" charset="0"/>
                          <a:cs typeface="Times New Roman" panose="02020603050405020304" pitchFamily="18" charset="0"/>
                        </a:rPr>
                        <a:t> CPU processes in a full-screen GUI</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6207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free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Displays amount of free and used memory in the system</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041971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cat /</a:t>
                      </a:r>
                      <a:r>
                        <a:rPr lang="en-US" sz="1200" b="1" dirty="0" err="1" smtClean="0">
                          <a:latin typeface="Times New Roman" panose="02020603050405020304" pitchFamily="18" charset="0"/>
                          <a:cs typeface="Times New Roman" panose="02020603050405020304" pitchFamily="18" charset="0"/>
                        </a:rPr>
                        <a:t>proc</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cpuinfo</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200" dirty="0" smtClean="0">
                          <a:latin typeface="Times New Roman" panose="02020603050405020304" pitchFamily="18" charset="0"/>
                          <a:cs typeface="Times New Roman" panose="02020603050405020304" pitchFamily="18" charset="0"/>
                        </a:rPr>
                        <a:t>Displays information about your CPU</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77068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cat /</a:t>
                      </a:r>
                      <a:r>
                        <a:rPr lang="en-US" sz="1200" b="1" dirty="0" err="1" smtClean="0">
                          <a:latin typeface="Times New Roman" panose="02020603050405020304" pitchFamily="18" charset="0"/>
                          <a:cs typeface="Times New Roman" panose="02020603050405020304" pitchFamily="18" charset="0"/>
                        </a:rPr>
                        <a:t>proc</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meminfo</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200" dirty="0" smtClean="0">
                          <a:latin typeface="Times New Roman" panose="02020603050405020304" pitchFamily="18" charset="0"/>
                          <a:cs typeface="Times New Roman" panose="02020603050405020304" pitchFamily="18" charset="0"/>
                        </a:rPr>
                        <a:t>Displays information about current memory usage</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7689752"/>
                  </a:ext>
                </a:extLst>
              </a:tr>
              <a:tr h="455408">
                <a:tc>
                  <a:txBody>
                    <a:bodyPr/>
                    <a:lstStyle/>
                    <a:p>
                      <a:pPr algn="ctr"/>
                      <a:r>
                        <a:rPr lang="en-US" sz="1200" b="1" dirty="0" err="1" smtClean="0">
                          <a:latin typeface="Times New Roman" panose="02020603050405020304" pitchFamily="18" charset="0"/>
                          <a:cs typeface="Times New Roman" panose="02020603050405020304" pitchFamily="18" charset="0"/>
                        </a:rPr>
                        <a:t>uname</a:t>
                      </a:r>
                      <a:r>
                        <a:rPr lang="en-US" sz="1200" b="1" dirty="0" smtClean="0">
                          <a:latin typeface="Times New Roman" panose="02020603050405020304" pitchFamily="18" charset="0"/>
                          <a:cs typeface="Times New Roman" panose="02020603050405020304" pitchFamily="18" charset="0"/>
                        </a:rPr>
                        <a:t> –a</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dirty="0" smtClean="0">
                          <a:latin typeface="Times New Roman" panose="02020603050405020304" pitchFamily="18" charset="0"/>
                          <a:cs typeface="Times New Roman" panose="02020603050405020304" pitchFamily="18" charset="0"/>
                        </a:rPr>
                        <a:t>Prints system information</a:t>
                      </a:r>
                      <a:r>
                        <a:rPr lang="en-US" sz="1200" b="0" baseline="0" dirty="0" smtClean="0">
                          <a:latin typeface="Times New Roman" panose="02020603050405020304" pitchFamily="18" charset="0"/>
                          <a:cs typeface="Times New Roman" panose="02020603050405020304" pitchFamily="18" charset="0"/>
                        </a:rPr>
                        <a:t> </a:t>
                      </a:r>
                      <a:r>
                        <a:rPr lang="en-US" sz="1200" b="0" dirty="0" smtClean="0">
                          <a:latin typeface="Times New Roman" panose="02020603050405020304" pitchFamily="18" charset="0"/>
                          <a:cs typeface="Times New Roman" panose="02020603050405020304" pitchFamily="18" charset="0"/>
                        </a:rPr>
                        <a:t>(kernel version, machine type, ...)</a:t>
                      </a:r>
                      <a:endParaRPr lang="en-GB" sz="1200" b="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431201"/>
                  </a:ext>
                </a:extLst>
              </a:tr>
            </a:tbl>
          </a:graphicData>
        </a:graphic>
      </p:graphicFrame>
      <p:sp>
        <p:nvSpPr>
          <p:cNvPr id="23" name="직사각형 32"/>
          <p:cNvSpPr/>
          <p:nvPr/>
        </p:nvSpPr>
        <p:spPr>
          <a:xfrm>
            <a:off x="1279960" y="1688808"/>
            <a:ext cx="10314580" cy="458074"/>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following commands are used to find out some information about the user or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system</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553398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 proxy configured on this screen is used for accessing the package repository and the snap store both in the installer environment and in the installed system.</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Utilities command</a:t>
            </a:r>
          </a:p>
        </p:txBody>
      </p:sp>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Shell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529676652"/>
              </p:ext>
            </p:extLst>
          </p:nvPr>
        </p:nvGraphicFramePr>
        <p:xfrm>
          <a:off x="3450942" y="2178172"/>
          <a:ext cx="6084310" cy="3892840"/>
        </p:xfrm>
        <a:graphic>
          <a:graphicData uri="http://schemas.openxmlformats.org/drawingml/2006/table">
            <a:tbl>
              <a:tblPr bandRow="1">
                <a:tableStyleId>{00A15C55-8517-42AA-B614-E9B94910E393}</a:tableStyleId>
              </a:tblPr>
              <a:tblGrid>
                <a:gridCol w="1001085">
                  <a:extLst>
                    <a:ext uri="{9D8B030D-6E8A-4147-A177-3AD203B41FA5}">
                      <a16:colId xmlns:a16="http://schemas.microsoft.com/office/drawing/2014/main" val="3839104715"/>
                    </a:ext>
                  </a:extLst>
                </a:gridCol>
                <a:gridCol w="5083225">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clear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Clear the console</a:t>
                      </a:r>
                      <a:endParaRPr lang="en-GB" sz="1200" b="1" i="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echo</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 text on the screen. Mostly useful when writing shell scripts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more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 a file, or program output one page at a time</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less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An improved replacement for the “more” command. Allows scrolling</a:t>
                      </a:r>
                    </a:p>
                    <a:p>
                      <a:r>
                        <a:rPr lang="en-US" sz="1200" dirty="0" smtClean="0">
                          <a:latin typeface="Times New Roman" panose="02020603050405020304" pitchFamily="18" charset="0"/>
                          <a:cs typeface="Times New Roman" panose="02020603050405020304" pitchFamily="18" charset="0"/>
                        </a:rPr>
                        <a:t>backwards as well as forwards</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grep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Search for a pattern in a file or program output.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sort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Sort a file or program output</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55408">
                <a:tc>
                  <a:txBody>
                    <a:bodyPr/>
                    <a:lstStyle/>
                    <a:p>
                      <a:pPr algn="ctr"/>
                      <a:r>
                        <a:rPr lang="en-US" sz="1200" b="1" dirty="0" err="1" smtClean="0">
                          <a:latin typeface="Times New Roman" panose="02020603050405020304" pitchFamily="18" charset="0"/>
                          <a:cs typeface="Times New Roman" panose="02020603050405020304" pitchFamily="18" charset="0"/>
                        </a:rPr>
                        <a:t>su</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Switch User. Allows you to switch to another user's account temporarily.</a:t>
                      </a:r>
                    </a:p>
                    <a:p>
                      <a:r>
                        <a:rPr lang="en-US" sz="1200" dirty="0" smtClean="0">
                          <a:latin typeface="Times New Roman" panose="02020603050405020304" pitchFamily="18" charset="0"/>
                          <a:cs typeface="Times New Roman" panose="02020603050405020304" pitchFamily="18" charset="0"/>
                        </a:rPr>
                        <a:t>The default account to switch to is the root/</a:t>
                      </a:r>
                      <a:r>
                        <a:rPr lang="en-US" sz="1200" dirty="0" err="1" smtClean="0">
                          <a:latin typeface="Times New Roman" panose="02020603050405020304" pitchFamily="18" charset="0"/>
                          <a:cs typeface="Times New Roman" panose="02020603050405020304" pitchFamily="18" charset="0"/>
                        </a:rPr>
                        <a:t>superuser</a:t>
                      </a:r>
                      <a:r>
                        <a:rPr lang="en-US" sz="1200" dirty="0" smtClean="0">
                          <a:latin typeface="Times New Roman" panose="02020603050405020304" pitchFamily="18" charset="0"/>
                          <a:cs typeface="Times New Roman" panose="02020603050405020304" pitchFamily="18" charset="0"/>
                        </a:rPr>
                        <a:t> account. Examples:</a:t>
                      </a:r>
                    </a:p>
                    <a:p>
                      <a:r>
                        <a:rPr lang="en-US" sz="1200" dirty="0" err="1" smtClean="0">
                          <a:latin typeface="Times New Roman" panose="02020603050405020304" pitchFamily="18" charset="0"/>
                          <a:cs typeface="Times New Roman" panose="02020603050405020304" pitchFamily="18" charset="0"/>
                        </a:rPr>
                        <a:t>su</a:t>
                      </a:r>
                      <a:r>
                        <a:rPr lang="en-US" sz="1200" dirty="0" smtClean="0">
                          <a:latin typeface="Times New Roman" panose="02020603050405020304" pitchFamily="18" charset="0"/>
                          <a:cs typeface="Times New Roman" panose="02020603050405020304" pitchFamily="18" charset="0"/>
                        </a:rPr>
                        <a:t>                - Switch the root account</a:t>
                      </a:r>
                    </a:p>
                    <a:p>
                      <a:r>
                        <a:rPr lang="en-US" sz="1200" dirty="0" err="1" smtClean="0">
                          <a:latin typeface="Times New Roman" panose="02020603050405020304" pitchFamily="18" charset="0"/>
                          <a:cs typeface="Times New Roman" panose="02020603050405020304" pitchFamily="18" charset="0"/>
                        </a:rPr>
                        <a:t>su</a:t>
                      </a:r>
                      <a:r>
                        <a:rPr lang="en-US" sz="1200" dirty="0" smtClean="0">
                          <a:latin typeface="Times New Roman" panose="02020603050405020304" pitchFamily="18" charset="0"/>
                          <a:cs typeface="Times New Roman" panose="02020603050405020304" pitchFamily="18" charset="0"/>
                        </a:rPr>
                        <a:t> -              - Switch to root, and log in with root's environment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bl>
          </a:graphicData>
        </a:graphic>
      </p:graphicFrame>
      <p:sp>
        <p:nvSpPr>
          <p:cNvPr id="23" name="직사각형 32"/>
          <p:cNvSpPr/>
          <p:nvPr/>
        </p:nvSpPr>
        <p:spPr>
          <a:xfrm>
            <a:off x="1279960" y="1688808"/>
            <a:ext cx="10314580" cy="458074"/>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Here are some other commands that are useful to know.</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799807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2"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Linux Command</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061552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388" y="500222"/>
            <a:ext cx="3782208"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Linux command</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563771"/>
            <a:ext cx="7003973"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FILE</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VIM EDITOR</a:t>
            </a:r>
          </a:p>
        </p:txBody>
      </p:sp>
    </p:spTree>
    <p:extLst>
      <p:ext uri="{BB962C8B-B14F-4D97-AF65-F5344CB8AC3E}">
        <p14:creationId xmlns:p14="http://schemas.microsoft.com/office/powerpoint/2010/main" val="395727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286232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file system is a logical collection of files on a partition or disk. A partition is a container for information and can span an entire hard drive if desired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One file system per partition allows for the logical maintenance and management of differing file systems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Everything in Unix is considered to be a file, including physical devices such as DVD-ROMs, USB devices, and floppy drives.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83547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746772"/>
            <a:ext cx="10310497" cy="317009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Unix uses a hierarchical file system structure, much like an upside-down tree, with root (/) at the base of the file system and all other directories spreading from there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Unix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file system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a collection of files and directories that has the following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properties: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It has a root directory (/) that contains other files and directories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Each file or directory is uniquely identified by its name, the directory in which it resides, and a unique identifier, typically called an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inode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By convention,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root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directory has an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inode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number of 2 and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lost+found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directory has an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inode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number of 3. Inode numbers 0 and 1 are not used. File inode numbers can be seen by specifying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option to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It is self-contained. There are no dependencies between one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file system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another.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Directory structure</a:t>
            </a:r>
          </a:p>
        </p:txBody>
      </p:sp>
    </p:spTree>
    <p:extLst>
      <p:ext uri="{BB962C8B-B14F-4D97-AF65-F5344CB8AC3E}">
        <p14:creationId xmlns:p14="http://schemas.microsoft.com/office/powerpoint/2010/main" val="271597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kernel facilitates required abstraction for hiding details of low-level hardware or application programs to the system. There are some of the important kernel types which are mentioned below:</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350" y="1371979"/>
            <a:ext cx="8824654"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Linux architecture:</a:t>
            </a:r>
          </a:p>
        </p:txBody>
      </p:sp>
      <p:pic>
        <p:nvPicPr>
          <p:cNvPr id="18" name="Picture 17"/>
          <p:cNvPicPr>
            <a:picLocks noChangeAspect="1"/>
          </p:cNvPicPr>
          <p:nvPr/>
        </p:nvPicPr>
        <p:blipFill>
          <a:blip r:embed="rId9"/>
          <a:stretch>
            <a:fillRect/>
          </a:stretch>
        </p:blipFill>
        <p:spPr>
          <a:xfrm>
            <a:off x="6325985" y="1455107"/>
            <a:ext cx="4953141" cy="4721629"/>
          </a:xfrm>
          <a:prstGeom prst="rect">
            <a:avLst/>
          </a:prstGeom>
        </p:spPr>
      </p:pic>
      <p:sp>
        <p:nvSpPr>
          <p:cNvPr id="20" name="TextBox 19"/>
          <p:cNvSpPr txBox="1"/>
          <p:nvPr/>
        </p:nvSpPr>
        <p:spPr>
          <a:xfrm>
            <a:off x="1559086" y="1772089"/>
            <a:ext cx="5451314" cy="1477328"/>
          </a:xfrm>
          <a:prstGeom prst="rect">
            <a:avLst/>
          </a:prstGeom>
          <a:noFill/>
        </p:spPr>
        <p:txBody>
          <a:bodyPr wrap="square" rtlCol="0">
            <a:spAutoFit/>
          </a:bodyPr>
          <a:lstStyle/>
          <a:p>
            <a:pPr marL="0" lvl="1"/>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Kernel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Facilitates required abstraction for hiding details of low-level hardware or application programs to the system. Some important kernel types are: monolithic, micro,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exo</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hybrid kernel</a:t>
            </a:r>
          </a:p>
          <a:p>
            <a:endParaRPr lang="en-GB"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559086" y="3012973"/>
            <a:ext cx="5140972" cy="1477328"/>
          </a:xfrm>
          <a:prstGeom prst="rect">
            <a:avLst/>
          </a:prstGeom>
          <a:noFill/>
        </p:spPr>
        <p:txBody>
          <a:bodyPr wrap="square" rtlCol="0">
            <a:spAutoFit/>
          </a:bodyPr>
          <a:lstStyle/>
          <a:p>
            <a:pPr marL="0" lvl="1"/>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Shell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It is an interface among the kernel and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 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can take commands through the user and runs the functions of the kernel. The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shells are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categorized into two different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types: graphical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shells and command-line shells.</a:t>
            </a:r>
            <a:endParaRPr lang="en-GB"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559086" y="4490301"/>
            <a:ext cx="5140972" cy="646331"/>
          </a:xfrm>
          <a:prstGeom prst="rect">
            <a:avLst/>
          </a:prstGeom>
          <a:noFill/>
        </p:spPr>
        <p:txBody>
          <a:bodyPr wrap="square" rtlCol="0">
            <a:spAutoFit/>
          </a:bodyPr>
          <a:lstStyle/>
          <a:p>
            <a:pPr marL="0" lvl="1"/>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Utility programs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 system utility program performs specific and individual jobs. </a:t>
            </a:r>
            <a:endParaRPr lang="en-GB"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Linux introduce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26095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1"/>
            <a:ext cx="10309996" cy="5128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Linux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directory layout</a:t>
            </a:r>
          </a:p>
        </p:txBody>
      </p:sp>
      <p:sp>
        <p:nvSpPr>
          <p:cNvPr id="21" name="직사각형 32"/>
          <p:cNvSpPr/>
          <p:nvPr/>
        </p:nvSpPr>
        <p:spPr>
          <a:xfrm>
            <a:off x="1337848" y="174677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directories have specific purposes and generally hold the same types of information for easily locating files. Following are the directories that exist on the major versions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Linux</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8841" y="2454658"/>
            <a:ext cx="6128509" cy="4014134"/>
          </a:xfrm>
          <a:prstGeom prst="rect">
            <a:avLst/>
          </a:prstGeom>
        </p:spPr>
      </p:pic>
    </p:spTree>
    <p:extLst>
      <p:ext uri="{BB962C8B-B14F-4D97-AF65-F5344CB8AC3E}">
        <p14:creationId xmlns:p14="http://schemas.microsoft.com/office/powerpoint/2010/main" val="3281860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Linux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directory layout</a:t>
            </a:r>
          </a:p>
        </p:txBody>
      </p:sp>
      <p:graphicFrame>
        <p:nvGraphicFramePr>
          <p:cNvPr id="20" name="Table 19"/>
          <p:cNvGraphicFramePr>
            <a:graphicFrameLocks noGrp="1"/>
          </p:cNvGraphicFramePr>
          <p:nvPr>
            <p:extLst>
              <p:ext uri="{D42A27DB-BD31-4B8C-83A1-F6EECF244321}">
                <p14:modId xmlns:p14="http://schemas.microsoft.com/office/powerpoint/2010/main" val="2647143792"/>
              </p:ext>
            </p:extLst>
          </p:nvPr>
        </p:nvGraphicFramePr>
        <p:xfrm>
          <a:off x="3450942" y="2078223"/>
          <a:ext cx="6084310" cy="3875508"/>
        </p:xfrm>
        <a:graphic>
          <a:graphicData uri="http://schemas.openxmlformats.org/drawingml/2006/table">
            <a:tbl>
              <a:tblPr bandRow="1">
                <a:tableStyleId>{00A15C55-8517-42AA-B614-E9B94910E393}</a:tableStyleId>
              </a:tblPr>
              <a:tblGrid>
                <a:gridCol w="873336">
                  <a:extLst>
                    <a:ext uri="{9D8B030D-6E8A-4147-A177-3AD203B41FA5}">
                      <a16:colId xmlns:a16="http://schemas.microsoft.com/office/drawing/2014/main" val="3839104715"/>
                    </a:ext>
                  </a:extLst>
                </a:gridCol>
                <a:gridCol w="5210974">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Directory</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The nameless base of the </a:t>
                      </a:r>
                      <a:r>
                        <a:rPr lang="en-US" sz="1200" dirty="0" err="1" smtClean="0">
                          <a:latin typeface="Times New Roman" panose="02020603050405020304" pitchFamily="18" charset="0"/>
                          <a:cs typeface="Times New Roman" panose="02020603050405020304" pitchFamily="18" charset="0"/>
                        </a:rPr>
                        <a:t>filesystem</a:t>
                      </a:r>
                      <a:r>
                        <a:rPr lang="en-US" sz="1200" dirty="0" smtClean="0">
                          <a:latin typeface="Times New Roman" panose="02020603050405020304" pitchFamily="18" charset="0"/>
                          <a:cs typeface="Times New Roman" panose="02020603050405020304" pitchFamily="18" charset="0"/>
                        </a:rPr>
                        <a:t>. All other directories, files, drives, and</a:t>
                      </a:r>
                    </a:p>
                    <a:p>
                      <a:r>
                        <a:rPr lang="en-US" sz="1200" dirty="0" smtClean="0">
                          <a:latin typeface="Times New Roman" panose="02020603050405020304" pitchFamily="18" charset="0"/>
                          <a:cs typeface="Times New Roman" panose="02020603050405020304" pitchFamily="18" charset="0"/>
                        </a:rPr>
                        <a:t>devices are attached to this root. Commonly (but incorrectly) referred to as</a:t>
                      </a:r>
                    </a:p>
                    <a:p>
                      <a:r>
                        <a:rPr lang="en-US" sz="1200" dirty="0" smtClean="0">
                          <a:latin typeface="Times New Roman" panose="02020603050405020304" pitchFamily="18" charset="0"/>
                          <a:cs typeface="Times New Roman" panose="02020603050405020304" pitchFamily="18" charset="0"/>
                        </a:rPr>
                        <a:t>the “slash” or “/” directory. The “/” is just a directory separator, not a</a:t>
                      </a:r>
                    </a:p>
                    <a:p>
                      <a:r>
                        <a:rPr lang="en-US" sz="1200" dirty="0" smtClean="0">
                          <a:latin typeface="Times New Roman" panose="02020603050405020304" pitchFamily="18" charset="0"/>
                          <a:cs typeface="Times New Roman" panose="02020603050405020304" pitchFamily="18" charset="0"/>
                        </a:rPr>
                        <a:t>directory itself.</a:t>
                      </a:r>
                      <a:endParaRPr lang="en-GB" sz="1200" b="1"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/bin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Essential command binaries (programs) are stored here (bash, ls, mount,</a:t>
                      </a:r>
                    </a:p>
                    <a:p>
                      <a:r>
                        <a:rPr lang="en-US" sz="1200" dirty="0" smtClean="0">
                          <a:latin typeface="Times New Roman" panose="02020603050405020304" pitchFamily="18" charset="0"/>
                          <a:cs typeface="Times New Roman" panose="02020603050405020304" pitchFamily="18" charset="0"/>
                        </a:rPr>
                        <a:t>tar, …)</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/boot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Static files of the bootloader.</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/dev</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Device files. In Linux, hardware devices are </a:t>
                      </a:r>
                      <a:r>
                        <a:rPr lang="en-US" sz="1200" dirty="0" err="1" smtClean="0">
                          <a:latin typeface="Times New Roman" panose="02020603050405020304" pitchFamily="18" charset="0"/>
                          <a:cs typeface="Times New Roman" panose="02020603050405020304" pitchFamily="18" charset="0"/>
                        </a:rPr>
                        <a:t>acceessd</a:t>
                      </a:r>
                      <a:r>
                        <a:rPr lang="en-US" sz="1200" dirty="0" smtClean="0">
                          <a:latin typeface="Times New Roman" panose="02020603050405020304" pitchFamily="18" charset="0"/>
                          <a:cs typeface="Times New Roman" panose="02020603050405020304" pitchFamily="18" charset="0"/>
                        </a:rPr>
                        <a:t> just like other files, and</a:t>
                      </a:r>
                    </a:p>
                    <a:p>
                      <a:r>
                        <a:rPr lang="en-US" sz="1200" dirty="0" smtClean="0">
                          <a:latin typeface="Times New Roman" panose="02020603050405020304" pitchFamily="18" charset="0"/>
                          <a:cs typeface="Times New Roman" panose="02020603050405020304" pitchFamily="18" charset="0"/>
                        </a:rPr>
                        <a:t>they are kept under this directory.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etc</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Host-specific system configuration files.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/home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Location of users' personal home directories.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/lib</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Essential shared libraries and kernel modules.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bl>
          </a:graphicData>
        </a:graphic>
      </p:graphicFrame>
    </p:spTree>
    <p:extLst>
      <p:ext uri="{BB962C8B-B14F-4D97-AF65-F5344CB8AC3E}">
        <p14:creationId xmlns:p14="http://schemas.microsoft.com/office/powerpoint/2010/main" val="1177760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Linux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directory layout</a:t>
            </a:r>
          </a:p>
        </p:txBody>
      </p:sp>
      <p:graphicFrame>
        <p:nvGraphicFramePr>
          <p:cNvPr id="20" name="Table 19"/>
          <p:cNvGraphicFramePr>
            <a:graphicFrameLocks noGrp="1"/>
          </p:cNvGraphicFramePr>
          <p:nvPr>
            <p:extLst>
              <p:ext uri="{D42A27DB-BD31-4B8C-83A1-F6EECF244321}">
                <p14:modId xmlns:p14="http://schemas.microsoft.com/office/powerpoint/2010/main" val="4086977092"/>
              </p:ext>
            </p:extLst>
          </p:nvPr>
        </p:nvGraphicFramePr>
        <p:xfrm>
          <a:off x="3450942" y="1850519"/>
          <a:ext cx="6084310" cy="3980696"/>
        </p:xfrm>
        <a:graphic>
          <a:graphicData uri="http://schemas.openxmlformats.org/drawingml/2006/table">
            <a:tbl>
              <a:tblPr bandRow="1">
                <a:tableStyleId>{00A15C55-8517-42AA-B614-E9B94910E393}</a:tableStyleId>
              </a:tblPr>
              <a:tblGrid>
                <a:gridCol w="1004680">
                  <a:extLst>
                    <a:ext uri="{9D8B030D-6E8A-4147-A177-3AD203B41FA5}">
                      <a16:colId xmlns:a16="http://schemas.microsoft.com/office/drawing/2014/main" val="3839104715"/>
                    </a:ext>
                  </a:extLst>
                </a:gridCol>
                <a:gridCol w="5079630">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Directory</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proc</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Contains all processes marked as a file by process number or other information that is dynamic to the system</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/root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The root (</a:t>
                      </a:r>
                      <a:r>
                        <a:rPr lang="en-US" sz="1200" b="0" i="0" dirty="0" err="1" smtClean="0">
                          <a:latin typeface="Times New Roman" panose="02020603050405020304" pitchFamily="18" charset="0"/>
                          <a:cs typeface="Times New Roman" panose="02020603050405020304" pitchFamily="18" charset="0"/>
                        </a:rPr>
                        <a:t>superuser</a:t>
                      </a:r>
                      <a:r>
                        <a:rPr lang="en-US" sz="1200" b="0" i="0" dirty="0" smtClean="0">
                          <a:latin typeface="Times New Roman" panose="02020603050405020304" pitchFamily="18" charset="0"/>
                          <a:cs typeface="Times New Roman" panose="02020603050405020304" pitchFamily="18" charset="0"/>
                        </a:rPr>
                        <a:t>) home directory</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sbin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Essential system binaries (</a:t>
                      </a:r>
                      <a:r>
                        <a:rPr lang="en-US" sz="1200" dirty="0" err="1" smtClean="0">
                          <a:latin typeface="Times New Roman" panose="02020603050405020304" pitchFamily="18" charset="0"/>
                          <a:cs typeface="Times New Roman" panose="02020603050405020304" pitchFamily="18" charset="0"/>
                        </a:rPr>
                        <a:t>fdisk</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fsck</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init</a:t>
                      </a:r>
                      <a:r>
                        <a:rPr lang="en-US" sz="1200" dirty="0" smtClean="0">
                          <a:latin typeface="Times New Roman" panose="02020603050405020304" pitchFamily="18" charset="0"/>
                          <a:cs typeface="Times New Roman" panose="02020603050405020304" pitchFamily="18" charset="0"/>
                        </a:rPr>
                        <a:t>, …)</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tmp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Holds temporary files used between system boots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The base directory for most shareable, read-only data (programs, libraries,</a:t>
                      </a:r>
                    </a:p>
                    <a:p>
                      <a:r>
                        <a:rPr lang="en-US" sz="1200" dirty="0" smtClean="0">
                          <a:latin typeface="Times New Roman" panose="02020603050405020304" pitchFamily="18" charset="0"/>
                          <a:cs typeface="Times New Roman" panose="02020603050405020304" pitchFamily="18" charset="0"/>
                        </a:rPr>
                        <a:t>documentation, and more).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/bin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Most user programs are kept here (cc, find, du, ...)</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/include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Header files for compiling C programs.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/lib</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Libraries for most binary programs.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9354083"/>
                  </a:ext>
                </a:extLst>
              </a:tr>
            </a:tbl>
          </a:graphicData>
        </a:graphic>
      </p:graphicFrame>
    </p:spTree>
    <p:extLst>
      <p:ext uri="{BB962C8B-B14F-4D97-AF65-F5344CB8AC3E}">
        <p14:creationId xmlns:p14="http://schemas.microsoft.com/office/powerpoint/2010/main" val="1060381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Linux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directory layout</a:t>
            </a:r>
          </a:p>
        </p:txBody>
      </p:sp>
      <p:graphicFrame>
        <p:nvGraphicFramePr>
          <p:cNvPr id="20" name="Table 19"/>
          <p:cNvGraphicFramePr>
            <a:graphicFrameLocks noGrp="1"/>
          </p:cNvGraphicFramePr>
          <p:nvPr>
            <p:extLst>
              <p:ext uri="{D42A27DB-BD31-4B8C-83A1-F6EECF244321}">
                <p14:modId xmlns:p14="http://schemas.microsoft.com/office/powerpoint/2010/main" val="451191614"/>
              </p:ext>
            </p:extLst>
          </p:nvPr>
        </p:nvGraphicFramePr>
        <p:xfrm>
          <a:off x="3450941" y="1850519"/>
          <a:ext cx="6341452" cy="3892840"/>
        </p:xfrm>
        <a:graphic>
          <a:graphicData uri="http://schemas.openxmlformats.org/drawingml/2006/table">
            <a:tbl>
              <a:tblPr bandRow="1">
                <a:tableStyleId>{00A15C55-8517-42AA-B614-E9B94910E393}</a:tableStyleId>
              </a:tblPr>
              <a:tblGrid>
                <a:gridCol w="1047141">
                  <a:extLst>
                    <a:ext uri="{9D8B030D-6E8A-4147-A177-3AD203B41FA5}">
                      <a16:colId xmlns:a16="http://schemas.microsoft.com/office/drawing/2014/main" val="3839104715"/>
                    </a:ext>
                  </a:extLst>
                </a:gridCol>
                <a:gridCol w="5294311">
                  <a:extLst>
                    <a:ext uri="{9D8B030D-6E8A-4147-A177-3AD203B41FA5}">
                      <a16:colId xmlns:a16="http://schemas.microsoft.com/office/drawing/2014/main" val="3198618244"/>
                    </a:ext>
                  </a:extLst>
                </a:gridCol>
              </a:tblGrid>
              <a:tr h="283644">
                <a:tc>
                  <a:txBody>
                    <a:bodyPr/>
                    <a:lstStyle/>
                    <a:p>
                      <a:pPr algn="ctr"/>
                      <a:r>
                        <a:rPr lang="en-US" sz="1200" dirty="0" smtClean="0">
                          <a:latin typeface="Times New Roman" panose="02020603050405020304" pitchFamily="18" charset="0"/>
                          <a:cs typeface="Times New Roman" panose="02020603050405020304" pitchFamily="18" charset="0"/>
                        </a:rPr>
                        <a:t>Directory</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/local</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200" dirty="0" smtClean="0">
                          <a:latin typeface="Times New Roman" panose="02020603050405020304" pitchFamily="18" charset="0"/>
                          <a:cs typeface="Times New Roman" panose="02020603050405020304" pitchFamily="18" charset="0"/>
                        </a:rPr>
                        <a:t>“Locally” installed files. This directory only really matters in environments where files are stored on the network. Locally-installed files go in /</a:t>
                      </a:r>
                      <a:r>
                        <a:rPr lang="en-US" sz="1200" dirty="0" err="1" smtClean="0">
                          <a:latin typeface="Times New Roman" panose="02020603050405020304" pitchFamily="18" charset="0"/>
                          <a:cs typeface="Times New Roman" panose="02020603050405020304" pitchFamily="18" charset="0"/>
                        </a:rPr>
                        <a:t>usr</a:t>
                      </a:r>
                      <a:r>
                        <a:rPr lang="en-US" sz="1200" dirty="0" smtClean="0">
                          <a:latin typeface="Times New Roman" panose="02020603050405020304" pitchFamily="18" charset="0"/>
                          <a:cs typeface="Times New Roman" panose="02020603050405020304" pitchFamily="18" charset="0"/>
                        </a:rPr>
                        <a:t>/local/bin, /</a:t>
                      </a:r>
                      <a:r>
                        <a:rPr lang="en-US" sz="1200" dirty="0" err="1" smtClean="0">
                          <a:latin typeface="Times New Roman" panose="02020603050405020304" pitchFamily="18" charset="0"/>
                          <a:cs typeface="Times New Roman" panose="02020603050405020304" pitchFamily="18" charset="0"/>
                        </a:rPr>
                        <a:t>usr</a:t>
                      </a:r>
                      <a:r>
                        <a:rPr lang="en-US" sz="1200" dirty="0" smtClean="0">
                          <a:latin typeface="Times New Roman" panose="02020603050405020304" pitchFamily="18" charset="0"/>
                          <a:cs typeface="Times New Roman" panose="02020603050405020304" pitchFamily="18" charset="0"/>
                        </a:rPr>
                        <a:t>/local/lib, ...). Also often used for software packages installed from source, or software not officially shipped with the distribution.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sbin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sz="1200" b="0" i="0" dirty="0" smtClean="0">
                          <a:latin typeface="Times New Roman" panose="02020603050405020304" pitchFamily="18" charset="0"/>
                          <a:cs typeface="Times New Roman" panose="02020603050405020304" pitchFamily="18" charset="0"/>
                        </a:rPr>
                        <a:t>Non-vital system binaries (</a:t>
                      </a:r>
                      <a:r>
                        <a:rPr lang="en-GB" sz="1200" b="0" i="0" dirty="0" err="1" smtClean="0">
                          <a:latin typeface="Times New Roman" panose="02020603050405020304" pitchFamily="18" charset="0"/>
                          <a:cs typeface="Times New Roman" panose="02020603050405020304" pitchFamily="18" charset="0"/>
                        </a:rPr>
                        <a:t>lpd</a:t>
                      </a:r>
                      <a:r>
                        <a:rPr lang="en-GB" sz="1200" b="0" i="0" dirty="0" smtClean="0">
                          <a:latin typeface="Times New Roman" panose="02020603050405020304" pitchFamily="18" charset="0"/>
                          <a:cs typeface="Times New Roman" panose="02020603050405020304" pitchFamily="18" charset="0"/>
                        </a:rPr>
                        <a:t>, </a:t>
                      </a:r>
                      <a:r>
                        <a:rPr lang="en-GB" sz="1200" b="0" i="0" dirty="0" err="1" smtClean="0">
                          <a:latin typeface="Times New Roman" panose="02020603050405020304" pitchFamily="18" charset="0"/>
                          <a:cs typeface="Times New Roman" panose="02020603050405020304" pitchFamily="18" charset="0"/>
                        </a:rPr>
                        <a:t>useradd</a:t>
                      </a:r>
                      <a:r>
                        <a:rPr lang="en-GB" sz="1200" b="0" i="0" dirty="0" smtClean="0">
                          <a:latin typeface="Times New Roman" panose="02020603050405020304" pitchFamily="18" charset="0"/>
                          <a:cs typeface="Times New Roman" panose="02020603050405020304" pitchFamily="18" charset="0"/>
                        </a:rPr>
                        <a:t>, ...)</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/share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Architecture-independent data (icons, backgrounds, documentation, </a:t>
                      </a:r>
                      <a:r>
                        <a:rPr lang="en-US" sz="1200" dirty="0" err="1" smtClean="0">
                          <a:latin typeface="Times New Roman" panose="02020603050405020304" pitchFamily="18" charset="0"/>
                          <a:cs typeface="Times New Roman" panose="02020603050405020304" pitchFamily="18" charset="0"/>
                        </a:rPr>
                        <a:t>terminfo</a:t>
                      </a:r>
                      <a:r>
                        <a:rPr lang="en-US" sz="1200" dirty="0" smtClean="0">
                          <a:latin typeface="Times New Roman" panose="02020603050405020304" pitchFamily="18" charset="0"/>
                          <a:cs typeface="Times New Roman" panose="02020603050405020304" pitchFamily="18" charset="0"/>
                        </a:rPr>
                        <a:t>,</a:t>
                      </a:r>
                    </a:p>
                    <a:p>
                      <a:r>
                        <a:rPr lang="en-US" sz="1200" dirty="0" smtClean="0">
                          <a:latin typeface="Times New Roman" panose="02020603050405020304" pitchFamily="18" charset="0"/>
                          <a:cs typeface="Times New Roman" panose="02020603050405020304" pitchFamily="18" charset="0"/>
                        </a:rPr>
                        <a:t>man pages, ...).</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src</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fr-FR" sz="1200" dirty="0" smtClean="0">
                          <a:latin typeface="Times New Roman" panose="02020603050405020304" pitchFamily="18" charset="0"/>
                          <a:cs typeface="Times New Roman" panose="02020603050405020304" pitchFamily="18" charset="0"/>
                        </a:rPr>
                        <a:t>Program source code. </a:t>
                      </a:r>
                      <a:r>
                        <a:rPr lang="fr-FR" sz="1200" dirty="0" err="1" smtClean="0">
                          <a:latin typeface="Times New Roman" panose="02020603050405020304" pitchFamily="18" charset="0"/>
                          <a:cs typeface="Times New Roman" panose="02020603050405020304" pitchFamily="18" charset="0"/>
                        </a:rPr>
                        <a:t>E.g</a:t>
                      </a:r>
                      <a:r>
                        <a:rPr lang="fr-FR" sz="1200" dirty="0" smtClean="0">
                          <a:latin typeface="Times New Roman" panose="02020603050405020304" pitchFamily="18" charset="0"/>
                          <a:cs typeface="Times New Roman" panose="02020603050405020304" pitchFamily="18" charset="0"/>
                        </a:rPr>
                        <a:t>. The Linux </a:t>
                      </a:r>
                      <a:r>
                        <a:rPr lang="fr-FR" sz="1200" dirty="0" err="1" smtClean="0">
                          <a:latin typeface="Times New Roman" panose="02020603050405020304" pitchFamily="18" charset="0"/>
                          <a:cs typeface="Times New Roman" panose="02020603050405020304" pitchFamily="18" charset="0"/>
                        </a:rPr>
                        <a:t>Kernel</a:t>
                      </a:r>
                      <a:r>
                        <a:rPr lang="fr-FR" sz="1200" dirty="0" smtClean="0">
                          <a:latin typeface="Times New Roman" panose="02020603050405020304" pitchFamily="18" charset="0"/>
                          <a:cs typeface="Times New Roman" panose="02020603050405020304" pitchFamily="18" charset="0"/>
                        </a:rPr>
                        <a:t>, source </a:t>
                      </a:r>
                      <a:r>
                        <a:rPr lang="fr-FR" sz="1200" dirty="0" err="1" smtClean="0">
                          <a:latin typeface="Times New Roman" panose="02020603050405020304" pitchFamily="18" charset="0"/>
                          <a:cs typeface="Times New Roman" panose="02020603050405020304" pitchFamily="18" charset="0"/>
                        </a:rPr>
                        <a:t>RPMs</a:t>
                      </a:r>
                      <a:r>
                        <a:rPr lang="fr-FR" sz="1200" dirty="0" smtClean="0">
                          <a:latin typeface="Times New Roman" panose="02020603050405020304" pitchFamily="18" charset="0"/>
                          <a:cs typeface="Times New Roman" panose="02020603050405020304" pitchFamily="18" charset="0"/>
                        </a:rPr>
                        <a:t>, ...</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55408">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/X11R6</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The X Window System.</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var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sz="1200" b="0" i="0" dirty="0" smtClean="0">
                          <a:latin typeface="Times New Roman" panose="02020603050405020304" pitchFamily="18" charset="0"/>
                          <a:cs typeface="Times New Roman" panose="02020603050405020304" pitchFamily="18" charset="0"/>
                        </a:rPr>
                        <a:t>Variable data: mail and printer spools, log files, lock files, etc.</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472740">
                <a:tc>
                  <a:txBody>
                    <a:bodyPr/>
                    <a:lstStyle/>
                    <a:p>
                      <a:pPr algn="ctr"/>
                      <a:r>
                        <a:rPr lang="en-US" sz="1200" b="1" dirty="0" smtClean="0">
                          <a:latin typeface="Times New Roman" panose="02020603050405020304" pitchFamily="18" charset="0"/>
                          <a:cs typeface="Times New Roman" panose="02020603050405020304" pitchFamily="18" charset="0"/>
                        </a:rPr>
                        <a:t>/</a:t>
                      </a:r>
                      <a:r>
                        <a:rPr lang="en-US" sz="1200" b="1" dirty="0" err="1" smtClean="0">
                          <a:latin typeface="Times New Roman" panose="02020603050405020304" pitchFamily="18" charset="0"/>
                          <a:cs typeface="Times New Roman" panose="02020603050405020304" pitchFamily="18" charset="0"/>
                        </a:rPr>
                        <a:t>mnt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Used to mount other temporary file systems, such as </a:t>
                      </a:r>
                      <a:r>
                        <a:rPr lang="en-US" sz="1200" b="0" i="0" dirty="0" err="1" smtClean="0">
                          <a:latin typeface="Times New Roman" panose="02020603050405020304" pitchFamily="18" charset="0"/>
                          <a:cs typeface="Times New Roman" panose="02020603050405020304" pitchFamily="18" charset="0"/>
                        </a:rPr>
                        <a:t>usb</a:t>
                      </a:r>
                      <a:r>
                        <a:rPr lang="en-US" sz="1200" b="0" i="0" dirty="0" smtClean="0">
                          <a:latin typeface="Times New Roman" panose="02020603050405020304" pitchFamily="18" charset="0"/>
                          <a:cs typeface="Times New Roman" panose="02020603050405020304" pitchFamily="18" charset="0"/>
                        </a:rPr>
                        <a:t>.</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903830"/>
                  </a:ext>
                </a:extLst>
              </a:tr>
            </a:tbl>
          </a:graphicData>
        </a:graphic>
      </p:graphicFrame>
    </p:spTree>
    <p:extLst>
      <p:ext uri="{BB962C8B-B14F-4D97-AF65-F5344CB8AC3E}">
        <p14:creationId xmlns:p14="http://schemas.microsoft.com/office/powerpoint/2010/main" val="4180021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Navigating the Linux </a:t>
            </a:r>
            <a:r>
              <a:rPr lang="en-US" altLang="ko-KR" sz="2000" b="1" dirty="0" err="1" smtClean="0">
                <a:latin typeface="Times New Roman" panose="02020603050405020304" pitchFamily="18" charset="0"/>
                <a:ea typeface="나눔바른고딕 Light" panose="020B0603020101020101" pitchFamily="50" charset="-127"/>
                <a:cs typeface="Times New Roman" panose="02020603050405020304" pitchFamily="18" charset="0"/>
              </a:rPr>
              <a:t>filesystems</a:t>
            </a:r>
            <a:endPar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044391998"/>
              </p:ext>
            </p:extLst>
          </p:nvPr>
        </p:nvGraphicFramePr>
        <p:xfrm>
          <a:off x="3206924" y="2157898"/>
          <a:ext cx="6572343" cy="3694263"/>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307083">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367850">
                <a:tc>
                  <a:txBody>
                    <a:bodyPr/>
                    <a:lstStyle/>
                    <a:p>
                      <a:pPr algn="ctr"/>
                      <a:r>
                        <a:rPr lang="en-US" sz="1200" b="1" dirty="0" err="1" smtClean="0">
                          <a:latin typeface="Times New Roman" panose="02020603050405020304" pitchFamily="18" charset="0"/>
                          <a:cs typeface="Times New Roman" panose="02020603050405020304" pitchFamily="18" charset="0"/>
                        </a:rPr>
                        <a:t>pwd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Print Working Directory. Shows the current location in the directory tree.</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367850">
                <a:tc>
                  <a:txBody>
                    <a:bodyPr/>
                    <a:lstStyle/>
                    <a:p>
                      <a:pPr algn="ctr"/>
                      <a:r>
                        <a:rPr lang="en-US" sz="1200" b="1" dirty="0" smtClean="0">
                          <a:latin typeface="Times New Roman" panose="02020603050405020304" pitchFamily="18" charset="0"/>
                          <a:cs typeface="Times New Roman" panose="02020603050405020304" pitchFamily="18" charset="0"/>
                        </a:rPr>
                        <a:t>cd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Change Directory.</a:t>
                      </a:r>
                      <a:r>
                        <a:rPr lang="en-US" sz="1200" baseline="0" dirty="0" smtClean="0">
                          <a:latin typeface="Times New Roman" panose="02020603050405020304" pitchFamily="18" charset="0"/>
                          <a:cs typeface="Times New Roman" panose="02020603050405020304" pitchFamily="18" charset="0"/>
                        </a:rPr>
                        <a:t> When typed all by itself, returns home directory.</a:t>
                      </a:r>
                      <a:endParaRPr lang="en-US"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354365">
                <a:tc>
                  <a:txBody>
                    <a:bodyPr/>
                    <a:lstStyle/>
                    <a:p>
                      <a:pPr algn="ctr"/>
                      <a:r>
                        <a:rPr lang="en-US" sz="1200" b="1" dirty="0" smtClean="0">
                          <a:latin typeface="Times New Roman" panose="02020603050405020304" pitchFamily="18" charset="0"/>
                          <a:cs typeface="Times New Roman" panose="02020603050405020304" pitchFamily="18" charset="0"/>
                        </a:rPr>
                        <a:t>cd</a:t>
                      </a:r>
                      <a:r>
                        <a:rPr lang="en-US" sz="1200" b="1" baseline="0" dirty="0" smtClean="0">
                          <a:latin typeface="Times New Roman" panose="02020603050405020304" pitchFamily="18" charset="0"/>
                          <a:cs typeface="Times New Roman" panose="02020603050405020304" pitchFamily="18" charset="0"/>
                        </a:rPr>
                        <a:t> path/to/</a:t>
                      </a:r>
                      <a:r>
                        <a:rPr lang="en-US" sz="1200" b="1" baseline="0" dirty="0" err="1" smtClean="0">
                          <a:latin typeface="Times New Roman" panose="02020603050405020304" pitchFamily="18" charset="0"/>
                          <a:cs typeface="Times New Roman" panose="02020603050405020304" pitchFamily="18" charset="0"/>
                        </a:rPr>
                        <a:t>dir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Change into the specified directory name.</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354365">
                <a:tc>
                  <a:txBody>
                    <a:bodyPr/>
                    <a:lstStyle/>
                    <a:p>
                      <a:pPr algn="ctr"/>
                      <a:r>
                        <a:rPr lang="en-US" sz="1200" b="1" dirty="0" smtClean="0">
                          <a:latin typeface="Times New Roman" panose="02020603050405020304" pitchFamily="18" charset="0"/>
                          <a:cs typeface="Times New Roman" panose="02020603050405020304" pitchFamily="18" charset="0"/>
                        </a:rPr>
                        <a:t>cd ~</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Change into</a:t>
                      </a:r>
                      <a:r>
                        <a:rPr lang="en-US" sz="1200" baseline="0" dirty="0" smtClean="0">
                          <a:latin typeface="Times New Roman" panose="02020603050405020304" pitchFamily="18" charset="0"/>
                          <a:cs typeface="Times New Roman" panose="02020603050405020304" pitchFamily="18" charset="0"/>
                        </a:rPr>
                        <a:t> home directory.</a:t>
                      </a:r>
                      <a:endParaRPr lang="en-US"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354365">
                <a:tc>
                  <a:txBody>
                    <a:bodyPr/>
                    <a:lstStyle/>
                    <a:p>
                      <a:pPr algn="ctr"/>
                      <a:r>
                        <a:rPr lang="en-US" sz="1200" b="1" dirty="0" smtClean="0">
                          <a:latin typeface="Times New Roman" panose="02020603050405020304" pitchFamily="18" charset="0"/>
                          <a:cs typeface="Times New Roman" panose="02020603050405020304" pitchFamily="18" charset="0"/>
                        </a:rPr>
                        <a:t>cd ..</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Move up one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367850">
                <a:tc>
                  <a:txBody>
                    <a:bodyPr/>
                    <a:lstStyle/>
                    <a:p>
                      <a:pPr algn="ctr"/>
                      <a:r>
                        <a:rPr lang="en-US" sz="1200" b="1" dirty="0" smtClean="0">
                          <a:latin typeface="Times New Roman" panose="02020603050405020304" pitchFamily="18" charset="0"/>
                          <a:cs typeface="Times New Roman" panose="02020603050405020304" pitchFamily="18" charset="0"/>
                        </a:rPr>
                        <a:t>ls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List the files in the current directory</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511805">
                <a:tc>
                  <a:txBody>
                    <a:bodyPr/>
                    <a:lstStyle/>
                    <a:p>
                      <a:pPr algn="ctr"/>
                      <a:r>
                        <a:rPr lang="en-US" sz="1200" b="1" dirty="0" smtClean="0">
                          <a:latin typeface="Times New Roman" panose="02020603050405020304" pitchFamily="18" charset="0"/>
                          <a:cs typeface="Times New Roman" panose="02020603050405020304" pitchFamily="18" charset="0"/>
                        </a:rPr>
                        <a:t>ls -l</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List files in “long” format and shows additional info about the file, such as ownership permissions, date, and size.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r h="354365">
                <a:tc>
                  <a:txBody>
                    <a:bodyPr/>
                    <a:lstStyle/>
                    <a:p>
                      <a:pPr algn="ctr"/>
                      <a:r>
                        <a:rPr lang="en-US" sz="1200" b="1" dirty="0" smtClean="0">
                          <a:latin typeface="Times New Roman" panose="02020603050405020304" pitchFamily="18" charset="0"/>
                          <a:cs typeface="Times New Roman" panose="02020603050405020304" pitchFamily="18" charset="0"/>
                        </a:rPr>
                        <a:t>ls –a</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List all files, include hidden</a:t>
                      </a:r>
                      <a:r>
                        <a:rPr lang="en-US" sz="1200" baseline="0" dirty="0" smtClean="0">
                          <a:latin typeface="Times New Roman" panose="02020603050405020304" pitchFamily="18" charset="0"/>
                          <a:cs typeface="Times New Roman" panose="02020603050405020304" pitchFamily="18" charset="0"/>
                        </a:rPr>
                        <a:t> files. Hidden files are files that name begin with a dot (.)</a:t>
                      </a:r>
                      <a:endParaRPr lang="en-US"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028391"/>
                  </a:ext>
                </a:extLst>
              </a:tr>
              <a:tr h="35436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200" b="1" dirty="0" smtClean="0">
                          <a:latin typeface="Times New Roman" panose="02020603050405020304" pitchFamily="18" charset="0"/>
                          <a:cs typeface="Times New Roman" panose="02020603050405020304" pitchFamily="18" charset="0"/>
                        </a:rPr>
                        <a:t>ls</a:t>
                      </a:r>
                      <a:r>
                        <a:rPr lang="en-US" sz="1200" b="1" baseline="0" dirty="0" smtClean="0">
                          <a:latin typeface="Times New Roman" panose="02020603050405020304" pitchFamily="18" charset="0"/>
                          <a:cs typeface="Times New Roman" panose="02020603050405020304" pitchFamily="18" charset="0"/>
                        </a:rPr>
                        <a:t> path/to/</a:t>
                      </a:r>
                      <a:r>
                        <a:rPr lang="en-US" sz="1200" b="1" baseline="0" dirty="0" err="1" smtClean="0">
                          <a:latin typeface="Times New Roman" panose="02020603050405020304" pitchFamily="18" charset="0"/>
                          <a:cs typeface="Times New Roman" panose="02020603050405020304" pitchFamily="18" charset="0"/>
                        </a:rPr>
                        <a:t>dir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List the files in the specified directory</a:t>
                      </a:r>
                      <a:endParaRPr lang="en-GB"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333826"/>
                  </a:ext>
                </a:extLst>
              </a:tr>
            </a:tbl>
          </a:graphicData>
        </a:graphic>
      </p:graphicFrame>
      <p:sp>
        <p:nvSpPr>
          <p:cNvPr id="21" name="직사각형 32"/>
          <p:cNvSpPr/>
          <p:nvPr/>
        </p:nvSpPr>
        <p:spPr>
          <a:xfrm>
            <a:off x="1337848" y="174677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following commands are used to navigate the system</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041812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Working with files and directories</a:t>
            </a:r>
          </a:p>
        </p:txBody>
      </p:sp>
      <p:graphicFrame>
        <p:nvGraphicFramePr>
          <p:cNvPr id="20" name="Table 19"/>
          <p:cNvGraphicFramePr>
            <a:graphicFrameLocks noGrp="1"/>
          </p:cNvGraphicFramePr>
          <p:nvPr>
            <p:extLst>
              <p:ext uri="{D42A27DB-BD31-4B8C-83A1-F6EECF244321}">
                <p14:modId xmlns:p14="http://schemas.microsoft.com/office/powerpoint/2010/main" val="966642922"/>
              </p:ext>
            </p:extLst>
          </p:nvPr>
        </p:nvGraphicFramePr>
        <p:xfrm>
          <a:off x="3206924" y="2454658"/>
          <a:ext cx="6572343" cy="3439065"/>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325002">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356674">
                <a:tc>
                  <a:txBody>
                    <a:bodyPr/>
                    <a:lstStyle/>
                    <a:p>
                      <a:pPr algn="ctr"/>
                      <a:r>
                        <a:rPr lang="en-US" sz="1200" b="1" dirty="0" smtClean="0">
                          <a:latin typeface="Times New Roman" panose="02020603050405020304" pitchFamily="18" charset="0"/>
                          <a:cs typeface="Times New Roman" panose="02020603050405020304" pitchFamily="18" charset="0"/>
                        </a:rPr>
                        <a:t>file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Find out what</a:t>
                      </a:r>
                      <a:r>
                        <a:rPr lang="en-US" sz="1200" b="0" i="0" baseline="0" dirty="0" smtClean="0">
                          <a:latin typeface="Times New Roman" panose="02020603050405020304" pitchFamily="18" charset="0"/>
                          <a:cs typeface="Times New Roman" panose="02020603050405020304" pitchFamily="18" charset="0"/>
                        </a:rPr>
                        <a:t> kind of file it is</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356674">
                <a:tc>
                  <a:txBody>
                    <a:bodyPr/>
                    <a:lstStyle/>
                    <a:p>
                      <a:pPr algn="ctr"/>
                      <a:r>
                        <a:rPr lang="en-US" sz="1200" b="1" dirty="0" smtClean="0">
                          <a:latin typeface="Times New Roman" panose="02020603050405020304" pitchFamily="18" charset="0"/>
                          <a:cs typeface="Times New Roman" panose="02020603050405020304" pitchFamily="18" charset="0"/>
                        </a:rPr>
                        <a:t>cat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 the contents of a text file on the screen.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343599">
                <a:tc>
                  <a:txBody>
                    <a:bodyPr/>
                    <a:lstStyle/>
                    <a:p>
                      <a:pPr algn="ctr"/>
                      <a:r>
                        <a:rPr lang="en-US" sz="1200" b="1" dirty="0" smtClean="0">
                          <a:latin typeface="Times New Roman" panose="02020603050405020304" pitchFamily="18" charset="0"/>
                          <a:cs typeface="Times New Roman" panose="02020603050405020304" pitchFamily="18" charset="0"/>
                        </a:rPr>
                        <a:t>head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 the first few lines of a text file.</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343599">
                <a:tc>
                  <a:txBody>
                    <a:bodyPr/>
                    <a:lstStyle/>
                    <a:p>
                      <a:pPr algn="ctr"/>
                      <a:r>
                        <a:rPr lang="en-US" sz="1200" b="1" dirty="0" smtClean="0">
                          <a:latin typeface="Times New Roman" panose="02020603050405020304" pitchFamily="18" charset="0"/>
                          <a:cs typeface="Times New Roman" panose="02020603050405020304" pitchFamily="18" charset="0"/>
                        </a:rPr>
                        <a:t>tail</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Display the last few lines of a text file.</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343599">
                <a:tc>
                  <a:txBody>
                    <a:bodyPr/>
                    <a:lstStyle/>
                    <a:p>
                      <a:pPr algn="ctr"/>
                      <a:r>
                        <a:rPr lang="en-US" sz="1200" b="1" dirty="0" err="1" smtClean="0">
                          <a:latin typeface="Times New Roman" panose="02020603050405020304" pitchFamily="18" charset="0"/>
                          <a:cs typeface="Times New Roman" panose="02020603050405020304" pitchFamily="18" charset="0"/>
                        </a:rPr>
                        <a:t>cp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Copies a file from one location to another.</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356674">
                <a:tc>
                  <a:txBody>
                    <a:bodyPr/>
                    <a:lstStyle/>
                    <a:p>
                      <a:pPr algn="ctr"/>
                      <a:r>
                        <a:rPr lang="en-US" sz="1200" b="1" dirty="0" smtClean="0">
                          <a:latin typeface="Times New Roman" panose="02020603050405020304" pitchFamily="18" charset="0"/>
                          <a:cs typeface="Times New Roman" panose="02020603050405020304" pitchFamily="18" charset="0"/>
                        </a:rPr>
                        <a:t>mv</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Moves a file to a new location, or renames it.</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r h="326046">
                <a:tc>
                  <a:txBody>
                    <a:bodyPr/>
                    <a:lstStyle/>
                    <a:p>
                      <a:pPr algn="ctr"/>
                      <a:r>
                        <a:rPr lang="en-US" sz="1200" b="1" dirty="0" err="1" smtClean="0">
                          <a:latin typeface="Times New Roman" panose="02020603050405020304" pitchFamily="18" charset="0"/>
                          <a:cs typeface="Times New Roman" panose="02020603050405020304" pitchFamily="18" charset="0"/>
                        </a:rPr>
                        <a:t>rm</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Remove a</a:t>
                      </a:r>
                      <a:r>
                        <a:rPr lang="en-US" sz="1200" baseline="0" dirty="0" smtClean="0">
                          <a:latin typeface="Times New Roman" panose="02020603050405020304" pitchFamily="18" charset="0"/>
                          <a:cs typeface="Times New Roman" panose="02020603050405020304" pitchFamily="18" charset="0"/>
                        </a:rPr>
                        <a:t> file</a:t>
                      </a:r>
                      <a:endParaRPr lang="en-US"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6962060"/>
                  </a:ext>
                </a:extLst>
              </a:tr>
              <a:tr h="343599">
                <a:tc>
                  <a:txBody>
                    <a:bodyPr/>
                    <a:lstStyle/>
                    <a:p>
                      <a:pPr algn="ctr"/>
                      <a:r>
                        <a:rPr lang="en-US" sz="1200" b="1" dirty="0" err="1" smtClean="0">
                          <a:latin typeface="Times New Roman" panose="02020603050405020304" pitchFamily="18" charset="0"/>
                          <a:cs typeface="Times New Roman" panose="02020603050405020304" pitchFamily="18" charset="0"/>
                        </a:rPr>
                        <a:t>mkdir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Make a new directory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1028391"/>
                  </a:ext>
                </a:extLst>
              </a:tr>
              <a:tr h="343599">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200" b="1" dirty="0" err="1" smtClean="0">
                          <a:latin typeface="Times New Roman" panose="02020603050405020304" pitchFamily="18" charset="0"/>
                          <a:cs typeface="Times New Roman" panose="02020603050405020304" pitchFamily="18" charset="0"/>
                        </a:rPr>
                        <a:t>rmdir</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Remove a directory</a:t>
                      </a:r>
                      <a:endParaRPr lang="en-GB"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2333826"/>
                  </a:ext>
                </a:extLst>
              </a:tr>
            </a:tbl>
          </a:graphicData>
        </a:graphic>
      </p:graphicFrame>
      <p:sp>
        <p:nvSpPr>
          <p:cNvPr id="21" name="직사각형 32"/>
          <p:cNvSpPr/>
          <p:nvPr/>
        </p:nvSpPr>
        <p:spPr>
          <a:xfrm>
            <a:off x="1337848" y="174677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These commands can be used to: find out information about files, display files, and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manipulate them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other ways (copy, move, delete).</a:t>
            </a:r>
          </a:p>
        </p:txBody>
      </p:sp>
    </p:spTree>
    <p:extLst>
      <p:ext uri="{BB962C8B-B14F-4D97-AF65-F5344CB8AC3E}">
        <p14:creationId xmlns:p14="http://schemas.microsoft.com/office/powerpoint/2010/main" val="4097183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Finding things</a:t>
            </a:r>
          </a:p>
        </p:txBody>
      </p:sp>
      <p:graphicFrame>
        <p:nvGraphicFramePr>
          <p:cNvPr id="20" name="Table 19"/>
          <p:cNvGraphicFramePr>
            <a:graphicFrameLocks noGrp="1"/>
          </p:cNvGraphicFramePr>
          <p:nvPr>
            <p:extLst>
              <p:ext uri="{D42A27DB-BD31-4B8C-83A1-F6EECF244321}">
                <p14:modId xmlns:p14="http://schemas.microsoft.com/office/powerpoint/2010/main" val="935480186"/>
              </p:ext>
            </p:extLst>
          </p:nvPr>
        </p:nvGraphicFramePr>
        <p:xfrm>
          <a:off x="2909416" y="2549851"/>
          <a:ext cx="7215486" cy="3177618"/>
        </p:xfrm>
        <a:graphic>
          <a:graphicData uri="http://schemas.openxmlformats.org/drawingml/2006/table">
            <a:tbl>
              <a:tblPr bandRow="1">
                <a:tableStyleId>{00A15C55-8517-42AA-B614-E9B94910E393}</a:tableStyleId>
              </a:tblPr>
              <a:tblGrid>
                <a:gridCol w="1241159">
                  <a:extLst>
                    <a:ext uri="{9D8B030D-6E8A-4147-A177-3AD203B41FA5}">
                      <a16:colId xmlns:a16="http://schemas.microsoft.com/office/drawing/2014/main" val="3839104715"/>
                    </a:ext>
                  </a:extLst>
                </a:gridCol>
                <a:gridCol w="5974327">
                  <a:extLst>
                    <a:ext uri="{9D8B030D-6E8A-4147-A177-3AD203B41FA5}">
                      <a16:colId xmlns:a16="http://schemas.microsoft.com/office/drawing/2014/main" val="3198618244"/>
                    </a:ext>
                  </a:extLst>
                </a:gridCol>
              </a:tblGrid>
              <a:tr h="499109">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754505">
                <a:tc>
                  <a:txBody>
                    <a:bodyPr/>
                    <a:lstStyle/>
                    <a:p>
                      <a:pPr algn="ctr"/>
                      <a:r>
                        <a:rPr lang="en-US" sz="1200" b="1" dirty="0" smtClean="0">
                          <a:latin typeface="Times New Roman" panose="02020603050405020304" pitchFamily="18" charset="0"/>
                          <a:cs typeface="Times New Roman" panose="02020603050405020304" pitchFamily="18" charset="0"/>
                        </a:rPr>
                        <a:t>which</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Shows the full path of shell commands found in your path. For example, if you want to know exactly where the </a:t>
                      </a:r>
                      <a:r>
                        <a:rPr lang="en-US" sz="1200" b="1" i="0" dirty="0" smtClean="0">
                          <a:latin typeface="Times New Roman" panose="02020603050405020304" pitchFamily="18" charset="0"/>
                          <a:cs typeface="Times New Roman" panose="02020603050405020304" pitchFamily="18" charset="0"/>
                        </a:rPr>
                        <a:t>grep</a:t>
                      </a:r>
                      <a:r>
                        <a:rPr lang="en-US" sz="1200" b="0" i="0" dirty="0" smtClean="0">
                          <a:latin typeface="Times New Roman" panose="02020603050405020304" pitchFamily="18" charset="0"/>
                          <a:cs typeface="Times New Roman" panose="02020603050405020304" pitchFamily="18" charset="0"/>
                        </a:rPr>
                        <a:t> command is located on the </a:t>
                      </a:r>
                      <a:r>
                        <a:rPr lang="en-US" sz="1200" b="0" i="0" dirty="0" err="1" smtClean="0">
                          <a:latin typeface="Times New Roman" panose="02020603050405020304" pitchFamily="18" charset="0"/>
                          <a:cs typeface="Times New Roman" panose="02020603050405020304" pitchFamily="18" charset="0"/>
                        </a:rPr>
                        <a:t>filesystem</a:t>
                      </a:r>
                      <a:r>
                        <a:rPr lang="en-US" sz="1200" b="0" i="0" dirty="0" smtClean="0">
                          <a:latin typeface="Times New Roman" panose="02020603050405020304" pitchFamily="18" charset="0"/>
                          <a:cs typeface="Times New Roman" panose="02020603050405020304" pitchFamily="18" charset="0"/>
                        </a:rPr>
                        <a:t>, you can type </a:t>
                      </a:r>
                      <a:r>
                        <a:rPr lang="en-US" sz="1200" b="1" i="0" dirty="0" smtClean="0">
                          <a:latin typeface="Times New Roman" panose="02020603050405020304" pitchFamily="18" charset="0"/>
                          <a:cs typeface="Times New Roman" panose="02020603050405020304" pitchFamily="18" charset="0"/>
                        </a:rPr>
                        <a:t>which grep</a:t>
                      </a:r>
                      <a:r>
                        <a:rPr lang="en-US" sz="1200" b="0" i="0" dirty="0" smtClean="0">
                          <a:latin typeface="Times New Roman" panose="02020603050405020304" pitchFamily="18" charset="0"/>
                          <a:cs typeface="Times New Roman" panose="02020603050405020304" pitchFamily="18" charset="0"/>
                        </a:rPr>
                        <a:t>. The output should be something like: </a:t>
                      </a:r>
                      <a:r>
                        <a:rPr lang="en-US" sz="1200" b="1" i="0" dirty="0" smtClean="0">
                          <a:latin typeface="Times New Roman" panose="02020603050405020304" pitchFamily="18" charset="0"/>
                          <a:cs typeface="Times New Roman" panose="02020603050405020304" pitchFamily="18" charset="0"/>
                        </a:rPr>
                        <a:t>/bin/</a:t>
                      </a:r>
                      <a:r>
                        <a:rPr lang="en-US" sz="1200" b="1" i="0" dirty="0" err="1" smtClean="0">
                          <a:latin typeface="Times New Roman" panose="02020603050405020304" pitchFamily="18" charset="0"/>
                          <a:cs typeface="Times New Roman" panose="02020603050405020304" pitchFamily="18" charset="0"/>
                        </a:rPr>
                        <a:t>grep</a:t>
                      </a:r>
                      <a:endParaRPr lang="en-GB" sz="1200" b="1"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698168">
                <a:tc>
                  <a:txBody>
                    <a:bodyPr/>
                    <a:lstStyle/>
                    <a:p>
                      <a:pPr algn="ctr"/>
                      <a:r>
                        <a:rPr lang="en-US" sz="1200" b="1" dirty="0" err="1" smtClean="0">
                          <a:latin typeface="Times New Roman" panose="02020603050405020304" pitchFamily="18" charset="0"/>
                          <a:cs typeface="Times New Roman" panose="02020603050405020304" pitchFamily="18" charset="0"/>
                        </a:rPr>
                        <a:t>whereis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Locates the program, source code, and manual page for a command (if all information is available). For example, to find out where </a:t>
                      </a:r>
                      <a:r>
                        <a:rPr lang="en-US" sz="1200" b="1" dirty="0" smtClean="0">
                          <a:latin typeface="Times New Roman" panose="02020603050405020304" pitchFamily="18" charset="0"/>
                          <a:cs typeface="Times New Roman" panose="02020603050405020304" pitchFamily="18" charset="0"/>
                        </a:rPr>
                        <a:t>ls</a:t>
                      </a:r>
                      <a:r>
                        <a:rPr lang="en-US" sz="1200" dirty="0" smtClean="0">
                          <a:latin typeface="Times New Roman" panose="02020603050405020304" pitchFamily="18" charset="0"/>
                          <a:cs typeface="Times New Roman" panose="02020603050405020304" pitchFamily="18" charset="0"/>
                        </a:rPr>
                        <a:t> and its man page are, type: </a:t>
                      </a:r>
                      <a:r>
                        <a:rPr lang="en-US" sz="1200" b="1" dirty="0" err="1" smtClean="0">
                          <a:latin typeface="Times New Roman" panose="02020603050405020304" pitchFamily="18" charset="0"/>
                          <a:cs typeface="Times New Roman" panose="02020603050405020304" pitchFamily="18" charset="0"/>
                        </a:rPr>
                        <a:t>whereis</a:t>
                      </a:r>
                      <a:r>
                        <a:rPr lang="en-US" sz="1200" b="1" dirty="0" smtClean="0">
                          <a:latin typeface="Times New Roman" panose="02020603050405020304" pitchFamily="18" charset="0"/>
                          <a:cs typeface="Times New Roman" panose="02020603050405020304" pitchFamily="18" charset="0"/>
                        </a:rPr>
                        <a:t> ls.</a:t>
                      </a:r>
                      <a:r>
                        <a:rPr lang="en-US" sz="1200" dirty="0" smtClean="0">
                          <a:latin typeface="Times New Roman" panose="02020603050405020304" pitchFamily="18" charset="0"/>
                          <a:cs typeface="Times New Roman" panose="02020603050405020304" pitchFamily="18" charset="0"/>
                        </a:rPr>
                        <a:t> The output will look something like: </a:t>
                      </a:r>
                      <a:r>
                        <a:rPr lang="en-US" sz="1200" b="1" dirty="0" smtClean="0">
                          <a:latin typeface="Times New Roman" panose="02020603050405020304" pitchFamily="18" charset="0"/>
                          <a:cs typeface="Times New Roman" panose="02020603050405020304" pitchFamily="18" charset="0"/>
                        </a:rPr>
                        <a:t>ls: /bin/ls /</a:t>
                      </a:r>
                      <a:r>
                        <a:rPr lang="en-US" sz="1200" b="1" dirty="0" err="1" smtClean="0">
                          <a:latin typeface="Times New Roman" panose="02020603050405020304" pitchFamily="18" charset="0"/>
                          <a:cs typeface="Times New Roman" panose="02020603050405020304" pitchFamily="18" charset="0"/>
                        </a:rPr>
                        <a:t>usr</a:t>
                      </a:r>
                      <a:r>
                        <a:rPr lang="en-US" sz="1200" b="1" dirty="0" smtClean="0">
                          <a:latin typeface="Times New Roman" panose="02020603050405020304" pitchFamily="18" charset="0"/>
                          <a:cs typeface="Times New Roman" panose="02020603050405020304" pitchFamily="18" charset="0"/>
                        </a:rPr>
                        <a:t>/share/man/man1/ls.1.gz</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698168">
                <a:tc>
                  <a:txBody>
                    <a:bodyPr/>
                    <a:lstStyle/>
                    <a:p>
                      <a:pPr algn="ctr"/>
                      <a:r>
                        <a:rPr lang="en-US" sz="1200" b="1" dirty="0" smtClean="0">
                          <a:latin typeface="Times New Roman" panose="02020603050405020304" pitchFamily="18" charset="0"/>
                          <a:cs typeface="Times New Roman" panose="02020603050405020304" pitchFamily="18" charset="0"/>
                        </a:rPr>
                        <a:t>locate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The locate command is a Unix utility used for quickly finding files and directories. The </a:t>
                      </a:r>
                    </a:p>
                    <a:p>
                      <a:r>
                        <a:rPr lang="en-US" sz="1200" dirty="0" smtClean="0">
                          <a:latin typeface="Times New Roman" panose="02020603050405020304" pitchFamily="18" charset="0"/>
                          <a:cs typeface="Times New Roman" panose="02020603050405020304" pitchFamily="18" charset="0"/>
                        </a:rPr>
                        <a:t>command is a more convenient and efficient alternative to the </a:t>
                      </a:r>
                      <a:r>
                        <a:rPr lang="en-US" sz="1200" b="1" dirty="0" smtClean="0">
                          <a:latin typeface="Times New Roman" panose="02020603050405020304" pitchFamily="18" charset="0"/>
                          <a:cs typeface="Times New Roman" panose="02020603050405020304" pitchFamily="18" charset="0"/>
                        </a:rPr>
                        <a:t>find</a:t>
                      </a:r>
                      <a:r>
                        <a:rPr lang="en-US" sz="1200" dirty="0" smtClean="0">
                          <a:latin typeface="Times New Roman" panose="02020603050405020304" pitchFamily="18" charset="0"/>
                          <a:cs typeface="Times New Roman" panose="02020603050405020304" pitchFamily="18" charset="0"/>
                        </a:rPr>
                        <a:t> command, which is more </a:t>
                      </a:r>
                    </a:p>
                    <a:p>
                      <a:r>
                        <a:rPr lang="en-US" sz="1200" dirty="0" smtClean="0">
                          <a:latin typeface="Times New Roman" panose="02020603050405020304" pitchFamily="18" charset="0"/>
                          <a:cs typeface="Times New Roman" panose="02020603050405020304" pitchFamily="18" charset="0"/>
                        </a:rPr>
                        <a:t>aggressive and takes longer to complete the search.</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527668">
                <a:tc>
                  <a:txBody>
                    <a:bodyPr/>
                    <a:lstStyle/>
                    <a:p>
                      <a:pPr algn="ctr"/>
                      <a:r>
                        <a:rPr lang="en-US" sz="1200" b="1" dirty="0" smtClean="0">
                          <a:latin typeface="Times New Roman" panose="02020603050405020304" pitchFamily="18" charset="0"/>
                          <a:cs typeface="Times New Roman" panose="02020603050405020304" pitchFamily="18" charset="0"/>
                        </a:rPr>
                        <a:t>find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A very powerful command, but sometimes tricky to use. It can be used to search for files </a:t>
                      </a:r>
                    </a:p>
                    <a:p>
                      <a:r>
                        <a:rPr lang="en-US" sz="1200" dirty="0" smtClean="0">
                          <a:latin typeface="Times New Roman" panose="02020603050405020304" pitchFamily="18" charset="0"/>
                          <a:cs typeface="Times New Roman" panose="02020603050405020304" pitchFamily="18" charset="0"/>
                        </a:rPr>
                        <a:t>matching certain patterns, as well as many other types of searches.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bl>
          </a:graphicData>
        </a:graphic>
      </p:graphicFrame>
      <p:sp>
        <p:nvSpPr>
          <p:cNvPr id="21" name="직사각형 32"/>
          <p:cNvSpPr/>
          <p:nvPr/>
        </p:nvSpPr>
        <p:spPr>
          <a:xfrm>
            <a:off x="1337848" y="174677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following commands are used to find files. “ls” is good for finding files if you already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know approximately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where they are, but sometimes you need more powerful tools such as these:</a:t>
            </a:r>
          </a:p>
        </p:txBody>
      </p:sp>
    </p:spTree>
    <p:extLst>
      <p:ext uri="{BB962C8B-B14F-4D97-AF65-F5344CB8AC3E}">
        <p14:creationId xmlns:p14="http://schemas.microsoft.com/office/powerpoint/2010/main" val="3427376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The </a:t>
            </a:r>
            <a:r>
              <a:rPr lang="en-US" altLang="ko-KR" sz="2000" b="1" dirty="0" err="1" smtClean="0">
                <a:latin typeface="Times New Roman" panose="02020603050405020304" pitchFamily="18" charset="0"/>
                <a:ea typeface="나눔바른고딕 Light" panose="020B0603020101020101" pitchFamily="50" charset="-127"/>
                <a:cs typeface="Times New Roman" panose="02020603050405020304" pitchFamily="18" charset="0"/>
              </a:rPr>
              <a:t>df</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command</a:t>
            </a:r>
          </a:p>
        </p:txBody>
      </p:sp>
      <p:sp>
        <p:nvSpPr>
          <p:cNvPr id="21" name="직사각형 32"/>
          <p:cNvSpPr/>
          <p:nvPr/>
        </p:nvSpPr>
        <p:spPr>
          <a:xfrm>
            <a:off x="1337848" y="174677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first way to manage your partition space is with the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df</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(disk free) command. The command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df</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-k</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displays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disk space usage in kilobytes, as shown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below:</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261328" y="2470735"/>
            <a:ext cx="6463535" cy="1970672"/>
          </a:xfrm>
          <a:prstGeom prst="rect">
            <a:avLst/>
          </a:prstGeom>
        </p:spPr>
      </p:pic>
    </p:spTree>
    <p:extLst>
      <p:ext uri="{BB962C8B-B14F-4D97-AF65-F5344CB8AC3E}">
        <p14:creationId xmlns:p14="http://schemas.microsoft.com/office/powerpoint/2010/main" val="947575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The </a:t>
            </a:r>
            <a:r>
              <a:rPr lang="en-US" altLang="ko-KR" sz="2000" b="1" dirty="0" err="1" smtClean="0">
                <a:latin typeface="Times New Roman" panose="02020603050405020304" pitchFamily="18" charset="0"/>
                <a:ea typeface="나눔바른고딕 Light" panose="020B0603020101020101" pitchFamily="50" charset="-127"/>
                <a:cs typeface="Times New Roman" panose="02020603050405020304" pitchFamily="18" charset="0"/>
              </a:rPr>
              <a:t>df</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command</a:t>
            </a:r>
          </a:p>
        </p:txBody>
      </p:sp>
      <p:sp>
        <p:nvSpPr>
          <p:cNvPr id="21" name="직사각형 32"/>
          <p:cNvSpPr/>
          <p:nvPr/>
        </p:nvSpPr>
        <p:spPr>
          <a:xfrm>
            <a:off x="1337848" y="174677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df</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-k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output is generally the same on all Unix systems. Here's what it usually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includes: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547976913"/>
              </p:ext>
            </p:extLst>
          </p:nvPr>
        </p:nvGraphicFramePr>
        <p:xfrm>
          <a:off x="3206924" y="2454658"/>
          <a:ext cx="6572343" cy="3073305"/>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Column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Filesystem</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The physical file system name</a:t>
                      </a:r>
                      <a:endParaRPr lang="en-GB" sz="1200" b="0" i="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1K-blocks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Total kilobytes of space</a:t>
                      </a:r>
                      <a:r>
                        <a:rPr lang="en-US" sz="1200" baseline="0" dirty="0" smtClean="0">
                          <a:latin typeface="Times New Roman" panose="02020603050405020304" pitchFamily="18" charset="0"/>
                          <a:cs typeface="Times New Roman" panose="02020603050405020304" pitchFamily="18" charset="0"/>
                        </a:rPr>
                        <a:t> on the storage medium</a:t>
                      </a:r>
                      <a:endParaRPr lang="en-US" sz="120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Used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Total kilobytes of space</a:t>
                      </a:r>
                      <a:r>
                        <a:rPr lang="en-US" sz="1200" baseline="0" dirty="0" smtClean="0">
                          <a:latin typeface="Times New Roman" panose="02020603050405020304" pitchFamily="18" charset="0"/>
                          <a:cs typeface="Times New Roman" panose="02020603050405020304" pitchFamily="18" charset="0"/>
                        </a:rPr>
                        <a:t> used by files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Available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Total kilobytes of space</a:t>
                      </a:r>
                      <a:r>
                        <a:rPr lang="en-US" sz="1200" baseline="0" dirty="0" smtClean="0">
                          <a:latin typeface="Times New Roman" panose="02020603050405020304" pitchFamily="18" charset="0"/>
                          <a:cs typeface="Times New Roman" panose="02020603050405020304" pitchFamily="18" charset="0"/>
                        </a:rPr>
                        <a:t> available for user</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Use%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Percentage of total space used by files</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2492102"/>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Mounted on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dirty="0" smtClean="0">
                          <a:latin typeface="Times New Roman" panose="02020603050405020304" pitchFamily="18" charset="0"/>
                          <a:cs typeface="Times New Roman" panose="02020603050405020304" pitchFamily="18" charset="0"/>
                        </a:rPr>
                        <a:t>Where the file system is mounted on</a:t>
                      </a:r>
                      <a:endParaRPr lang="en-GB" sz="1200" dirty="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6541080"/>
                  </a:ext>
                </a:extLst>
              </a:tr>
            </a:tbl>
          </a:graphicData>
        </a:graphic>
      </p:graphicFrame>
    </p:spTree>
    <p:extLst>
      <p:ext uri="{BB962C8B-B14F-4D97-AF65-F5344CB8AC3E}">
        <p14:creationId xmlns:p14="http://schemas.microsoft.com/office/powerpoint/2010/main" val="3326441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File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The du command</a:t>
            </a:r>
          </a:p>
        </p:txBody>
      </p:sp>
      <p:sp>
        <p:nvSpPr>
          <p:cNvPr id="21" name="직사각형 32"/>
          <p:cNvSpPr/>
          <p:nvPr/>
        </p:nvSpPr>
        <p:spPr>
          <a:xfrm>
            <a:off x="1337848" y="174677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du</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(disk usage) command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summarizes disk usage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on a particular directory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command is helpful if you want to determine how much space a particular directory is taking. The following command displays number of blocks consumed by each directory. A single block may take either 512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bytes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or 1 k</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ilobyte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depending on your system</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–h</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option makes the output easier to comprehend.</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9"/>
          <a:stretch>
            <a:fillRect/>
          </a:stretch>
        </p:blipFill>
        <p:spPr>
          <a:xfrm>
            <a:off x="2879656" y="3456071"/>
            <a:ext cx="7226880" cy="2158288"/>
          </a:xfrm>
          <a:prstGeom prst="rect">
            <a:avLst/>
          </a:prstGeom>
        </p:spPr>
      </p:pic>
    </p:spTree>
    <p:extLst>
      <p:ext uri="{BB962C8B-B14F-4D97-AF65-F5344CB8AC3E}">
        <p14:creationId xmlns:p14="http://schemas.microsoft.com/office/powerpoint/2010/main" val="35602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kernel facilitates required abstraction for hiding details of low-level hardware or application programs to the system. There are some of the important kernel types which are mentioned below:</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Linux features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Linux introduce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2649"/>
            <a:ext cx="10310497" cy="419755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Open source: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Users can modify Linux thanks to its open-source license.</a:t>
            </a:r>
          </a:p>
          <a:p>
            <a:pPr marL="342900" indent="-342900">
              <a:lnSpc>
                <a:spcPct val="150000"/>
              </a:lnSpc>
              <a:buFont typeface="Arial" panose="020B0604020202020204" pitchFamily="34" charset="0"/>
              <a:buChar char="•"/>
            </a:pP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Multi-user environment: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is a multi-user-friendly system. This means that more than one user can access system resources (memory, hard disk, etc.) at the same time through different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terminals.</a:t>
            </a:r>
          </a:p>
          <a:p>
            <a:pPr marL="342900" indent="-342900">
              <a:lnSpc>
                <a:spcPct val="150000"/>
              </a:lnSpc>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Multitasking</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Multiple applications can be run at the same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time.</a:t>
            </a:r>
          </a:p>
          <a:p>
            <a:pPr marL="342900" indent="-342900">
              <a:lnSpc>
                <a:spcPct val="150000"/>
              </a:lnSpc>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Security</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Linux is a highly secure system. Once a user installs Linux, there is no need to install and maintain antivirus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software.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Linux can become more robust and secure with updates. In addition, it provides secure features such as authentication, authorization, and encryption</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GUI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(Graphical User Interface):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Linux mainly relies on the Command Line Interface (CLI), but there are many Linux distributions that come with GUI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support.</a:t>
            </a:r>
          </a:p>
          <a:p>
            <a:pPr marL="342900" indent="-342900">
              <a:lnSpc>
                <a:spcPct val="150000"/>
              </a:lnSpc>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File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System: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provides a standard file system in which system files and user files are managed.</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969211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26865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is acronym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IM</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proved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It is free and open source text editor written by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Bram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Moolenaar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It was first released in 1991 for UNIX variants and its main goal was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provide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enhancement to the Vi editor, which was released way back in 1976.</a:t>
            </a: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is considered as clone Vi editor. Like Vi, it is also command centric editor. One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advantage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of learning Vim is – it is available everywhere. Take any UNIX variant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like Linux</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Mac, HP-UX, AIX and many more, Vim is there by default. Vim traditionally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does not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have GUI but now there is separate installer called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gVim</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which provides GUI.</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Introduction</a:t>
            </a:r>
          </a:p>
        </p:txBody>
      </p:sp>
    </p:spTree>
    <p:extLst>
      <p:ext uri="{BB962C8B-B14F-4D97-AF65-F5344CB8AC3E}">
        <p14:creationId xmlns:p14="http://schemas.microsoft.com/office/powerpoint/2010/main" val="388213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47787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section discusses some of the important features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Vim:</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memory footprint is very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low</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command centric. You can perform complex text related task with few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commands</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highly configurable and uses simple text file to store its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configuration</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There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are many plug-in available for Vim. Its functionality can be extended in great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manner using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these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plug-in</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supports multiple windows. Using this feature screen can be split into multiple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windows</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Same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as multiple windows, it also supports multiple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buffers</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supports multiple tabs which allows to work on multiple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files</a:t>
            </a:r>
          </a:p>
          <a:p>
            <a:pPr marL="858520" lvl="1"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supports recording features which allows to record and play Vim commands 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repeated manner</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Features</a:t>
            </a:r>
          </a:p>
        </p:txBody>
      </p:sp>
    </p:spTree>
    <p:extLst>
      <p:ext uri="{BB962C8B-B14F-4D97-AF65-F5344CB8AC3E}">
        <p14:creationId xmlns:p14="http://schemas.microsoft.com/office/powerpoint/2010/main" val="1841721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Execute these commands in the terminal:</a:t>
            </a:r>
          </a:p>
          <a:p>
            <a:pPr marL="858520" lvl="1" indent="-342900">
              <a:buFont typeface="Arial" panose="020B0604020202020204" pitchFamily="34" charset="0"/>
              <a:buChar char="•"/>
            </a:pP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apt update</a:t>
            </a:r>
          </a:p>
          <a:p>
            <a:pPr marL="858520" lvl="1" indent="-342900">
              <a:buFont typeface="Arial" panose="020B0604020202020204" pitchFamily="34" charset="0"/>
              <a:buChar char="•"/>
            </a:pP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udo</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apt install vim</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ensure vim is correctly installed, execute this command: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which vim.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should print the location of Vim binary.</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Installation</a:t>
            </a:r>
          </a:p>
        </p:txBody>
      </p:sp>
      <p:pic>
        <p:nvPicPr>
          <p:cNvPr id="8" name="Picture 7"/>
          <p:cNvPicPr>
            <a:picLocks noChangeAspect="1"/>
          </p:cNvPicPr>
          <p:nvPr/>
        </p:nvPicPr>
        <p:blipFill>
          <a:blip r:embed="rId9"/>
          <a:stretch>
            <a:fillRect/>
          </a:stretch>
        </p:blipFill>
        <p:spPr>
          <a:xfrm>
            <a:off x="3435144" y="3670598"/>
            <a:ext cx="6115904" cy="1247949"/>
          </a:xfrm>
          <a:prstGeom prst="rect">
            <a:avLst/>
          </a:prstGeom>
        </p:spPr>
      </p:pic>
    </p:spTree>
    <p:extLst>
      <p:ext uri="{BB962C8B-B14F-4D97-AF65-F5344CB8AC3E}">
        <p14:creationId xmlns:p14="http://schemas.microsoft.com/office/powerpoint/2010/main" val="1860063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stores its configuration in simple text file namely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vimrc</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it is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located under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home directory of user.</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Navigate to home directory and create a new file namely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vimrc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Enter the following line and save it: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set nu</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Now Vim will show line numbers when file is opened. More options to this file is available latter 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p>
        </p:txBody>
      </p:sp>
    </p:spTree>
    <p:extLst>
      <p:ext uri="{BB962C8B-B14F-4D97-AF65-F5344CB8AC3E}">
        <p14:creationId xmlns:p14="http://schemas.microsoft.com/office/powerpoint/2010/main" val="179603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Perform following steps to start and quit Vim from terminal:</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Start Vim</a:t>
            </a:r>
          </a:p>
        </p:txBody>
      </p:sp>
      <p:sp>
        <p:nvSpPr>
          <p:cNvPr id="20" name="직사각형 32"/>
          <p:cNvSpPr/>
          <p:nvPr/>
        </p:nvSpPr>
        <p:spPr>
          <a:xfrm>
            <a:off x="1337848" y="2320808"/>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Open terminal and enter the command: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vim.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 will open Vim in terminal as follows</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close this, press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key then type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:q.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command will be shown in bottom left corner of the editor</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776662" y="3086423"/>
            <a:ext cx="5432868" cy="3115410"/>
          </a:xfrm>
          <a:prstGeom prst="rect">
            <a:avLst/>
          </a:prstGeom>
        </p:spPr>
      </p:pic>
    </p:spTree>
    <p:extLst>
      <p:ext uri="{BB962C8B-B14F-4D97-AF65-F5344CB8AC3E}">
        <p14:creationId xmlns:p14="http://schemas.microsoft.com/office/powerpoint/2010/main" val="192156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supports multiple modes. This section discusses some of the important modes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which will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 used on day-to-day basis.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Vim modes</a:t>
            </a:r>
          </a:p>
        </p:txBody>
      </p:sp>
      <p:sp>
        <p:nvSpPr>
          <p:cNvPr id="20" name="직사각형 32"/>
          <p:cNvSpPr/>
          <p:nvPr/>
        </p:nvSpPr>
        <p:spPr>
          <a:xfrm>
            <a:off x="1337848" y="2320808"/>
            <a:ext cx="10310497" cy="378565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Command mode: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is the default mode in which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starts. We can enter editor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commands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mode and use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variety of commands in this mode like copy,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paste, delete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replace and many more.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Insert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mode: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mode is used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enter/edit text. To switch from default command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insert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mode press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key. It will show current mode in bottom left corner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of editor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key to switch back to command mode from this mode.</a:t>
            </a:r>
          </a:p>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Command line mode: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mode is also used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enter commands. Commands in this mode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starts with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colon(:).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switch from command mode to this mode just type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colon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switch from insert mode to this mode press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type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colon.</a:t>
            </a:r>
          </a:p>
          <a:p>
            <a:pPr marL="342900"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Visual mode: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this mode we can visually select text and run commands on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selected sections. 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switch from command mode to visual mode type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switch from any other mode to visual mode first switch back to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 mode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by pressing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then type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12162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Perform below steps to create and save new file: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new file</a:t>
            </a:r>
          </a:p>
        </p:txBody>
      </p:sp>
      <p:sp>
        <p:nvSpPr>
          <p:cNvPr id="20" name="직사각형 32"/>
          <p:cNvSpPr/>
          <p:nvPr/>
        </p:nvSpPr>
        <p:spPr>
          <a:xfrm>
            <a:off x="1337848" y="2087322"/>
            <a:ext cx="10310497" cy="25545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Open Vim: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vim</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Type following command in Vim. It will reload the file if already exist: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:edit newfile.txt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to insert mode: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i</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Enter some text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back to command mode: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Save changes to file: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:w</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Now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newfile.txt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file will be created.</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Quit Vim: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:q</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640535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option to open file in read-only mode. Alternatively you can use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view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Open file in read-only mode</a:t>
            </a:r>
          </a:p>
        </p:txBody>
      </p:sp>
      <p:sp>
        <p:nvSpPr>
          <p:cNvPr id="20" name="직사각형 32"/>
          <p:cNvSpPr/>
          <p:nvPr/>
        </p:nvSpPr>
        <p:spPr>
          <a:xfrm>
            <a:off x="1337848" y="208732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vim –R ./message.txt</a:t>
            </a:r>
          </a:p>
          <a:p>
            <a:pPr marL="342900"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iew ./message.txt</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406856" y="2720871"/>
            <a:ext cx="6172480" cy="3539532"/>
          </a:xfrm>
          <a:prstGeom prst="rect">
            <a:avLst/>
          </a:prstGeom>
        </p:spPr>
      </p:pic>
    </p:spTree>
    <p:extLst>
      <p:ext uri="{BB962C8B-B14F-4D97-AF65-F5344CB8AC3E}">
        <p14:creationId xmlns:p14="http://schemas.microsoft.com/office/powerpoint/2010/main" val="3168143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Perform below steps to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edit existing file: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Edit existing file</a:t>
            </a:r>
          </a:p>
        </p:txBody>
      </p:sp>
      <p:sp>
        <p:nvSpPr>
          <p:cNvPr id="20" name="직사각형 32"/>
          <p:cNvSpPr/>
          <p:nvPr/>
        </p:nvSpPr>
        <p:spPr>
          <a:xfrm>
            <a:off x="1337848" y="2087322"/>
            <a:ext cx="10310497"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Open file in Vim: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vim message.txt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to insert mode: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i</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Enter some text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back to command mode: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Quit without saving changes: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:q!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OR</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Save changes and quit editor: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wq</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573837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insert text before cursor perform following steps: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Insert text before cursor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직사각형 32"/>
          <p:cNvSpPr/>
          <p:nvPr/>
        </p:nvSpPr>
        <p:spPr>
          <a:xfrm>
            <a:off x="1337848" y="208732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Move cursor to desired position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to insert mode: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i</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1351521" y="2795208"/>
            <a:ext cx="5195278" cy="2978168"/>
          </a:xfrm>
          <a:prstGeom prst="rect">
            <a:avLst/>
          </a:prstGeom>
        </p:spPr>
      </p:pic>
      <p:pic>
        <p:nvPicPr>
          <p:cNvPr id="15" name="Picture 14"/>
          <p:cNvPicPr>
            <a:picLocks noChangeAspect="1"/>
          </p:cNvPicPr>
          <p:nvPr/>
        </p:nvPicPr>
        <p:blipFill>
          <a:blip r:embed="rId10"/>
          <a:stretch>
            <a:fillRect/>
          </a:stretch>
        </p:blipFill>
        <p:spPr>
          <a:xfrm>
            <a:off x="6558225" y="2795208"/>
            <a:ext cx="5078695" cy="2978168"/>
          </a:xfrm>
          <a:prstGeom prst="rect">
            <a:avLst/>
          </a:prstGeom>
        </p:spPr>
      </p:pic>
    </p:spTree>
    <p:extLst>
      <p:ext uri="{BB962C8B-B14F-4D97-AF65-F5344CB8AC3E}">
        <p14:creationId xmlns:p14="http://schemas.microsoft.com/office/powerpoint/2010/main" val="200717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latin typeface="Times New Roman" panose="02020603050405020304" pitchFamily="18" charset="0"/>
                <a:ea typeface="NanumBarunGothic" panose="020B0603020101020101" pitchFamily="50" charset="-127"/>
                <a:cs typeface="Times New Roman" panose="02020603050405020304" pitchFamily="18" charset="0"/>
              </a:rPr>
              <a:t>The kernel facilitates required abstraction for hiding details of low-level hardware or application programs to the system. There are some of the important kernel types which are mentioned below:</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This section explains various aspects to consider before starting the installation.</a:t>
            </a:r>
          </a:p>
        </p:txBody>
      </p:sp>
      <p:sp>
        <p:nvSpPr>
          <p:cNvPr id="18" name="TextBox 17"/>
          <p:cNvSpPr txBox="1"/>
          <p:nvPr/>
        </p:nvSpPr>
        <p:spPr>
          <a:xfrm>
            <a:off x="1739630" y="459479"/>
            <a:ext cx="3888086"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2649"/>
            <a:ext cx="10310497" cy="313932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Ubuntu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Server Edition provides a common, minimalist base for a variety of server applications, such as file/print services, web hosting, email hosting, etc. This version supports four 64-bit architectures</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801370" lvl="1"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amd64 (Intel/AMD 64-bit)</a:t>
            </a:r>
          </a:p>
          <a:p>
            <a:pPr marL="801370" lvl="1"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arm64 (64-bit ARM)</a:t>
            </a:r>
          </a:p>
          <a:p>
            <a:pPr marL="801370" lvl="1"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ppc64el (POWER8 and POWER9)</a:t>
            </a:r>
          </a:p>
          <a:p>
            <a:pPr marL="801370" lvl="1"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s390x (IBM Z and </a:t>
            </a:r>
            <a:r>
              <a:rPr lang="en-US" altLang="ko-KR" sz="1800" dirty="0" err="1">
                <a:latin typeface="Times New Roman" panose="02020603050405020304" pitchFamily="18" charset="0"/>
                <a:ea typeface="NanumBarunGothic" panose="020B0603020101020101" pitchFamily="50" charset="-127"/>
                <a:cs typeface="Times New Roman" panose="02020603050405020304" pitchFamily="18" charset="0"/>
              </a:rPr>
              <a:t>LinuxONE</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285750"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Ubuntu Server Edition 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Desktop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Edition use the same apt repositories, making it just as easy to install a </a:t>
            </a:r>
            <a:r>
              <a:rPr lang="en-US" altLang="ko-KR" sz="1800" i="1" dirty="0">
                <a:latin typeface="Times New Roman" panose="02020603050405020304" pitchFamily="18" charset="0"/>
                <a:ea typeface="NanumBarunGothic" panose="020B0603020101020101" pitchFamily="50" charset="-127"/>
                <a:cs typeface="Times New Roman" panose="02020603050405020304" pitchFamily="18" charset="0"/>
              </a:rPr>
              <a:t>server</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 application on the Desktop Edition as on the Server Edition. </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indent="-285750">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One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major difference is that the graphical environment used for the Desktop Edition is not installed for the Server. This includes the graphics server itself, the graphical utilities and applications, and the various user-supporting services needed by desktop users</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046147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Suppose you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are in the middle of line and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ant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insert text at the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beginning of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current line then perform following steps: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Insert text at the beginning of line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직사각형 32"/>
          <p:cNvSpPr/>
          <p:nvPr/>
        </p:nvSpPr>
        <p:spPr>
          <a:xfrm>
            <a:off x="1337848" y="2213327"/>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to command mode: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Esc</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to insert mode: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9"/>
          <a:stretch>
            <a:fillRect/>
          </a:stretch>
        </p:blipFill>
        <p:spPr>
          <a:xfrm>
            <a:off x="1337848" y="2878336"/>
            <a:ext cx="5078695" cy="2978168"/>
          </a:xfrm>
          <a:prstGeom prst="rect">
            <a:avLst/>
          </a:prstGeom>
        </p:spPr>
      </p:pic>
      <p:pic>
        <p:nvPicPr>
          <p:cNvPr id="21" name="Picture 20"/>
          <p:cNvPicPr>
            <a:picLocks noChangeAspect="1"/>
          </p:cNvPicPr>
          <p:nvPr/>
        </p:nvPicPr>
        <p:blipFill>
          <a:blip r:embed="rId10"/>
          <a:stretch>
            <a:fillRect/>
          </a:stretch>
        </p:blipFill>
        <p:spPr>
          <a:xfrm>
            <a:off x="6396621" y="2861653"/>
            <a:ext cx="5222631" cy="2994852"/>
          </a:xfrm>
          <a:prstGeom prst="rect">
            <a:avLst/>
          </a:prstGeom>
        </p:spPr>
      </p:pic>
    </p:spTree>
    <p:extLst>
      <p:ext uri="{BB962C8B-B14F-4D97-AF65-F5344CB8AC3E}">
        <p14:creationId xmlns:p14="http://schemas.microsoft.com/office/powerpoint/2010/main" val="2084623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append text after cursor perform following steps: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Append text after cursor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직사각형 32"/>
          <p:cNvSpPr/>
          <p:nvPr/>
        </p:nvSpPr>
        <p:spPr>
          <a:xfrm>
            <a:off x="1337848" y="208732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Move cursor to desired position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Switch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append mode. This action will move cursor next by one position and switch Vim in insert mode.:</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1362947" y="3204999"/>
            <a:ext cx="5195278" cy="2978168"/>
          </a:xfrm>
          <a:prstGeom prst="rect">
            <a:avLst/>
          </a:prstGeom>
        </p:spPr>
      </p:pic>
      <p:pic>
        <p:nvPicPr>
          <p:cNvPr id="15" name="Picture 14"/>
          <p:cNvPicPr>
            <a:picLocks noChangeAspect="1"/>
          </p:cNvPicPr>
          <p:nvPr/>
        </p:nvPicPr>
        <p:blipFill>
          <a:blip r:embed="rId10"/>
          <a:stretch>
            <a:fillRect/>
          </a:stretch>
        </p:blipFill>
        <p:spPr>
          <a:xfrm>
            <a:off x="6594248" y="3204999"/>
            <a:ext cx="5078695" cy="2978168"/>
          </a:xfrm>
          <a:prstGeom prst="rect">
            <a:avLst/>
          </a:prstGeom>
        </p:spPr>
      </p:pic>
    </p:spTree>
    <p:extLst>
      <p:ext uri="{BB962C8B-B14F-4D97-AF65-F5344CB8AC3E}">
        <p14:creationId xmlns:p14="http://schemas.microsoft.com/office/powerpoint/2010/main" val="1412234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basic navigation we can navigate to left, right, up and down by position. Below</a:t>
            </a:r>
          </a:p>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commands can be used for this: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Basic navigation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209175333"/>
              </p:ext>
            </p:extLst>
          </p:nvPr>
        </p:nvGraphicFramePr>
        <p:xfrm>
          <a:off x="3206924" y="2454658"/>
          <a:ext cx="6572343" cy="218612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h</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left by one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l</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right by one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k</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up</a:t>
                      </a:r>
                      <a:r>
                        <a:rPr lang="en-US" sz="1200" b="0" i="0" baseline="0" dirty="0" smtClean="0">
                          <a:latin typeface="Times New Roman" panose="02020603050405020304" pitchFamily="18" charset="0"/>
                          <a:cs typeface="Times New Roman" panose="02020603050405020304" pitchFamily="18" charset="0"/>
                        </a:rPr>
                        <a:t> direction</a:t>
                      </a:r>
                      <a:r>
                        <a:rPr lang="en-US" sz="1200" b="0" i="0" dirty="0" smtClean="0">
                          <a:latin typeface="Times New Roman" panose="02020603050405020304" pitchFamily="18" charset="0"/>
                          <a:cs typeface="Times New Roman" panose="02020603050405020304" pitchFamily="18" charset="0"/>
                        </a:rPr>
                        <a:t> by one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j</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down</a:t>
                      </a:r>
                      <a:r>
                        <a:rPr lang="en-US" sz="1200" b="0" i="0" baseline="0" dirty="0" smtClean="0">
                          <a:latin typeface="Times New Roman" panose="02020603050405020304" pitchFamily="18" charset="0"/>
                          <a:cs typeface="Times New Roman" panose="02020603050405020304" pitchFamily="18" charset="0"/>
                        </a:rPr>
                        <a:t> direction</a:t>
                      </a:r>
                      <a:r>
                        <a:rPr lang="en-US" sz="1200" b="0" i="0" dirty="0" smtClean="0">
                          <a:latin typeface="Times New Roman" panose="02020603050405020304" pitchFamily="18" charset="0"/>
                          <a:cs typeface="Times New Roman" panose="02020603050405020304" pitchFamily="18" charset="0"/>
                        </a:rPr>
                        <a:t> by one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bl>
          </a:graphicData>
        </a:graphic>
      </p:graphicFrame>
      <p:sp>
        <p:nvSpPr>
          <p:cNvPr id="22" name="직사각형 32"/>
          <p:cNvSpPr/>
          <p:nvPr/>
        </p:nvSpPr>
        <p:spPr>
          <a:xfrm>
            <a:off x="1374572" y="4700338"/>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perform multi-position navigation use number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before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these commands. For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instance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10j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move cursor 10 line below the current line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4106179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addition,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below commands also perform some useful navigation.</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Basic navigation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463808145"/>
              </p:ext>
            </p:extLst>
          </p:nvPr>
        </p:nvGraphicFramePr>
        <p:xfrm>
          <a:off x="3206924" y="2454658"/>
          <a:ext cx="6572343" cy="218612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0</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beginning of current line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end of current line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Ctrl</a:t>
                      </a:r>
                      <a:r>
                        <a:rPr lang="en-US" sz="1200" b="1" baseline="0" dirty="0" smtClean="0">
                          <a:latin typeface="Times New Roman" panose="02020603050405020304" pitchFamily="18" charset="0"/>
                          <a:cs typeface="Times New Roman" panose="02020603050405020304" pitchFamily="18" charset="0"/>
                        </a:rPr>
                        <a:t> + f</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Scroll down entire page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Ctrl</a:t>
                      </a:r>
                      <a:r>
                        <a:rPr lang="en-US" sz="1200" b="1" baseline="0" dirty="0" smtClean="0">
                          <a:latin typeface="Times New Roman" panose="02020603050405020304" pitchFamily="18" charset="0"/>
                          <a:cs typeface="Times New Roman" panose="02020603050405020304" pitchFamily="18" charset="0"/>
                        </a:rPr>
                        <a:t> + b</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Scroll up entire page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479684"/>
                  </a:ext>
                </a:extLst>
              </a:tr>
            </a:tbl>
          </a:graphicData>
        </a:graphic>
      </p:graphicFrame>
    </p:spTree>
    <p:extLst>
      <p:ext uri="{BB962C8B-B14F-4D97-AF65-F5344CB8AC3E}">
        <p14:creationId xmlns:p14="http://schemas.microsoft.com/office/powerpoint/2010/main" val="1943726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Below command can be used to navigate to specific line: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Line navigation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39737051"/>
              </p:ext>
            </p:extLst>
          </p:nvPr>
        </p:nvGraphicFramePr>
        <p:xfrm>
          <a:off x="3206924" y="2454658"/>
          <a:ext cx="6572343" cy="175081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Jump</a:t>
                      </a:r>
                      <a:r>
                        <a:rPr lang="en-US" sz="1200" b="0" i="0" baseline="0" dirty="0" smtClean="0">
                          <a:latin typeface="Times New Roman" panose="02020603050405020304" pitchFamily="18" charset="0"/>
                          <a:cs typeface="Times New Roman" panose="02020603050405020304" pitchFamily="18" charset="0"/>
                        </a:rPr>
                        <a:t> to the Nth line</a:t>
                      </a:r>
                      <a:endParaRPr lang="en-US" sz="1200" b="0" i="0" dirty="0" smtClean="0">
                        <a:latin typeface="Times New Roman" panose="02020603050405020304" pitchFamily="18" charset="0"/>
                        <a:cs typeface="Times New Roman" panose="02020603050405020304" pitchFamily="18"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:0</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start of file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end of file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bl>
          </a:graphicData>
        </a:graphic>
      </p:graphicFrame>
    </p:spTree>
    <p:extLst>
      <p:ext uri="{BB962C8B-B14F-4D97-AF65-F5344CB8AC3E}">
        <p14:creationId xmlns:p14="http://schemas.microsoft.com/office/powerpoint/2010/main" val="1090856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Following commands can be used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word navigation:</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Word navigation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4141384016"/>
              </p:ext>
            </p:extLst>
          </p:nvPr>
        </p:nvGraphicFramePr>
        <p:xfrm>
          <a:off x="3206924" y="2454658"/>
          <a:ext cx="6572343" cy="175081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w</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beginning of the next word</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e</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end of the current word</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Move cursor to the beginning of the previous word</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bl>
          </a:graphicData>
        </a:graphic>
      </p:graphicFrame>
    </p:spTree>
    <p:extLst>
      <p:ext uri="{BB962C8B-B14F-4D97-AF65-F5344CB8AC3E}">
        <p14:creationId xmlns:p14="http://schemas.microsoft.com/office/powerpoint/2010/main" val="3126312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keeps track of your navigation using a jump list. You can go backward and forward</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through that list.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jump list keeps tracks of all the places you’ve been to by tracking file name, line</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number and column number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view jump list execute following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:jumps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Using jumps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759427" y="3080328"/>
            <a:ext cx="5467338" cy="3135177"/>
          </a:xfrm>
          <a:prstGeom prst="rect">
            <a:avLst/>
          </a:prstGeom>
        </p:spPr>
      </p:pic>
    </p:spTree>
    <p:extLst>
      <p:ext uri="{BB962C8B-B14F-4D97-AF65-F5344CB8AC3E}">
        <p14:creationId xmlns:p14="http://schemas.microsoft.com/office/powerpoint/2010/main" val="230965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Buffer is temporary memory used by Vim. When we open a file in editor, Vim loads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its contents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from disk drive.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contents are stored in memory (RAM) whenever we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edit 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file we are actually editing file from buffer. Once we finish editing and save file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that time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only buffer contents are transferred to appropriate file.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Buffer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4128046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Swap area is a file created by Vim to store buffer contents periodically. While editing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file our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changes may be lost because of any reasons and Vim provides swap files to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provide data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recovery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get actual name of swap file execute following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swapname</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Swap</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576435" y="2904880"/>
            <a:ext cx="5833321" cy="3345045"/>
          </a:xfrm>
          <a:prstGeom prst="rect">
            <a:avLst/>
          </a:prstGeom>
        </p:spPr>
      </p:pic>
    </p:spTree>
    <p:extLst>
      <p:ext uri="{BB962C8B-B14F-4D97-AF65-F5344CB8AC3E}">
        <p14:creationId xmlns:p14="http://schemas.microsoft.com/office/powerpoint/2010/main" val="855805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Vim provides following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commands 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perform these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actions: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Cut, Copy and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Paste actions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2242705681"/>
              </p:ext>
            </p:extLst>
          </p:nvPr>
        </p:nvGraphicFramePr>
        <p:xfrm>
          <a:off x="3206924" y="2454658"/>
          <a:ext cx="6572343" cy="262143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x</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Delete character from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X</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Delete previous character from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y</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Copy single character from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Paste character after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562970"/>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P</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Paste character before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75384"/>
                  </a:ext>
                </a:extLst>
              </a:tr>
            </a:tbl>
          </a:graphicData>
        </a:graphic>
      </p:graphicFrame>
    </p:spTree>
    <p:extLst>
      <p:ext uri="{BB962C8B-B14F-4D97-AF65-F5344CB8AC3E}">
        <p14:creationId xmlns:p14="http://schemas.microsoft.com/office/powerpoint/2010/main" val="140635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https://releases.ubuntu.com/20.04/.</a:t>
            </a:r>
          </a:p>
          <a:p>
            <a:pPr algn="ctr"/>
            <a:endParaRPr lang="en-US" altLang="ko-KR">
              <a:latin typeface="Times New Roman" panose="02020603050405020304" pitchFamily="18" charset="0"/>
              <a:ea typeface="NanumBarunGothic" panose="020B0603020101020101" pitchFamily="50" charset="-127"/>
              <a:cs typeface="Times New Roman" panose="02020603050405020304" pitchFamily="18" charset="0"/>
            </a:endParaRPr>
          </a:p>
          <a:p>
            <a:pPr algn="ctr"/>
            <a:r>
              <a:rPr lang="en-US" altLang="ko-KR">
                <a:latin typeface="Times New Roman" panose="02020603050405020304" pitchFamily="18" charset="0"/>
                <a:ea typeface="NanumBarunGothic" panose="020B0603020101020101" pitchFamily="50" charset="-127"/>
                <a:cs typeface="Times New Roman" panose="02020603050405020304" pitchFamily="18" charset="0"/>
              </a:rPr>
              <a:t>There are many ways to boot the installer but the simplest and commonest way is to create a bootable USB stick to boot the system to be installed with (tutorials for other operating systems are also available).</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This </a:t>
            </a: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section </a:t>
            </a: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provides an overview of installing Ubuntu Server Edition.</a:t>
            </a:r>
          </a:p>
        </p:txBody>
      </p:sp>
      <p:sp>
        <p:nvSpPr>
          <p:cNvPr id="18" name="TextBox 17"/>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직사각형 32"/>
          <p:cNvSpPr/>
          <p:nvPr/>
        </p:nvSpPr>
        <p:spPr>
          <a:xfrm>
            <a:off x="1337848" y="1742649"/>
            <a:ext cx="10310497" cy="34163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Preparing install media</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hlinkClick r:id="rId9"/>
              </a:rPr>
              <a:t>https://releases.ubuntu.com/20.04</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hlinkClick r:id="rId9"/>
              </a:rPr>
              <a:t>/</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There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are many ways to boot the installer but the simplest and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most </a:t>
            </a:r>
            <a:r>
              <a:rPr lang="en-US" altLang="ko-KR" sz="1800" dirty="0" err="1" smtClean="0">
                <a:latin typeface="Times New Roman" panose="02020603050405020304" pitchFamily="18" charset="0"/>
                <a:ea typeface="NanumBarunGothic" panose="020B0603020101020101" pitchFamily="50" charset="-127"/>
                <a:cs typeface="Times New Roman" panose="02020603050405020304" pitchFamily="18" charset="0"/>
              </a:rPr>
              <a:t>commn</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way is to create a bootable USB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boot the system to be installed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with.</a:t>
            </a:r>
          </a:p>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Booting the installer: </a:t>
            </a:r>
            <a:endPar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801370" lvl="1" indent="-285750">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Plug the USB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into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system to be installed and start it</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801370" lvl="1" indent="-285750">
              <a:buFont typeface="Arial" panose="020B0604020202020204" pitchFamily="34" charset="0"/>
              <a:buChar char="•"/>
            </a:pP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There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should be an on-screen message when the computer starts telling you what key to press for settings or a boot menu. Depending on the manufacturer, this could be Escape, F2</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 F10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or F12. Simply restart your computer and hold down this key until the boot menu appears, then select the drive with the Ubuntu install media</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Using </a:t>
            </a: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the installer: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 installer is designed to be easy to use and have sensible defaults so for a first install you can mostly just accept the defaults for the most straightforward install. There is more detailed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on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all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options.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0744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We can use cut, copy and paste commands with words and sentences as well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Multi-position command</a:t>
            </a:r>
          </a:p>
        </p:txBody>
      </p:sp>
      <p:graphicFrame>
        <p:nvGraphicFramePr>
          <p:cNvPr id="20" name="Table 19"/>
          <p:cNvGraphicFramePr>
            <a:graphicFrameLocks noGrp="1"/>
          </p:cNvGraphicFramePr>
          <p:nvPr>
            <p:extLst>
              <p:ext uri="{D42A27DB-BD31-4B8C-83A1-F6EECF244321}">
                <p14:modId xmlns:p14="http://schemas.microsoft.com/office/powerpoint/2010/main" val="3654021000"/>
              </p:ext>
            </p:extLst>
          </p:nvPr>
        </p:nvGraphicFramePr>
        <p:xfrm>
          <a:off x="3206924" y="2454658"/>
          <a:ext cx="6572343" cy="2621430"/>
        </p:xfrm>
        <a:graphic>
          <a:graphicData uri="http://schemas.openxmlformats.org/drawingml/2006/table">
            <a:tbl>
              <a:tblPr bandRow="1">
                <a:tableStyleId>{00A15C55-8517-42AA-B614-E9B94910E393}</a:tableStyleId>
              </a:tblPr>
              <a:tblGrid>
                <a:gridCol w="1130531">
                  <a:extLst>
                    <a:ext uri="{9D8B030D-6E8A-4147-A177-3AD203B41FA5}">
                      <a16:colId xmlns:a16="http://schemas.microsoft.com/office/drawing/2014/main" val="3839104715"/>
                    </a:ext>
                  </a:extLst>
                </a:gridCol>
                <a:gridCol w="5441812">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Command</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err="1" smtClean="0">
                          <a:latin typeface="Times New Roman" panose="02020603050405020304" pitchFamily="18" charset="0"/>
                          <a:cs typeface="Times New Roman" panose="02020603050405020304" pitchFamily="18" charset="0"/>
                        </a:rPr>
                        <a:t>dw</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Delete word from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smtClean="0">
                          <a:latin typeface="Times New Roman" panose="02020603050405020304" pitchFamily="18" charset="0"/>
                          <a:cs typeface="Times New Roman" panose="02020603050405020304" pitchFamily="18" charset="0"/>
                        </a:rPr>
                        <a:t>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Delete entire line from cursor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err="1" smtClean="0">
                          <a:latin typeface="Times New Roman" panose="02020603050405020304" pitchFamily="18" charset="0"/>
                          <a:cs typeface="Times New Roman" panose="02020603050405020304" pitchFamily="18" charset="0"/>
                        </a:rPr>
                        <a:t>dd</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Delete entire line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Y</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Copy entire line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562970"/>
                  </a:ext>
                </a:extLst>
              </a:tr>
              <a:tr h="435310">
                <a:tc>
                  <a:txBody>
                    <a:bodyPr/>
                    <a:lstStyle/>
                    <a:p>
                      <a:pPr algn="ctr"/>
                      <a:r>
                        <a:rPr lang="en-US" sz="1200" b="1" dirty="0" err="1" smtClean="0">
                          <a:latin typeface="Times New Roman" panose="02020603050405020304" pitchFamily="18" charset="0"/>
                          <a:cs typeface="Times New Roman" panose="02020603050405020304" pitchFamily="18" charset="0"/>
                        </a:rPr>
                        <a:t>yy</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Copy entire line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75384"/>
                  </a:ext>
                </a:extLst>
              </a:tr>
            </a:tbl>
          </a:graphicData>
        </a:graphic>
      </p:graphicFrame>
      <p:sp>
        <p:nvSpPr>
          <p:cNvPr id="21" name="직사각형 32"/>
          <p:cNvSpPr/>
          <p:nvPr/>
        </p:nvSpPr>
        <p:spPr>
          <a:xfrm>
            <a:off x="1440371" y="5185826"/>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perform multi-line/multi-word actions just use numbers with command. You can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 this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syntax with other commands as well. For instance, to delete 3 words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3dw</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79860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We can undo single or multiple actions. To perform one time undo action execute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perform multiple undo action, use number with same command. For instance,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below command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will undo last 3 actions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3u</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undo all execute following command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Undo</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2" name="TextBox 21"/>
          <p:cNvSpPr txBox="1"/>
          <p:nvPr/>
        </p:nvSpPr>
        <p:spPr>
          <a:xfrm>
            <a:off x="1337848" y="3151146"/>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Redo</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3" name="직사각형 32"/>
          <p:cNvSpPr/>
          <p:nvPr/>
        </p:nvSpPr>
        <p:spPr>
          <a:xfrm>
            <a:off x="1302127" y="3497724"/>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Execute any of the command to perform redo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action: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Ctrl + r | :red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946138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938992"/>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Vim provides various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plugins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managers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but we’ll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 doing all these steps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manually 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better understanding</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Install plugin: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install any plugin, follow these steps</a:t>
            </a:r>
          </a:p>
          <a:p>
            <a:pPr lvl="1"/>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1.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.vim/bundle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directory in user’s home directory</a:t>
            </a:r>
          </a:p>
          <a:p>
            <a:pPr lvl="1"/>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2. Copy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plugin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inside this directory</a:t>
            </a:r>
          </a:p>
          <a:p>
            <a:pPr lvl="1"/>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3. Set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runtimepath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Vim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Plugin management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79721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following install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badwolf</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plugin in Vim. It is a color scheme for Vim:</a:t>
            </a:r>
          </a:p>
          <a:p>
            <a:pPr marL="858520" lvl="1" indent="-342900">
              <a:buFont typeface="Arial" panose="020B0604020202020204" pitchFamily="34" charset="0"/>
              <a:buChar char="•"/>
            </a:pP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mkdir</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 ~/.vim/bundle</a:t>
            </a:r>
          </a:p>
          <a:p>
            <a:pPr marL="858520" lvl="1"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~/.vim/bundle/</a:t>
            </a:r>
          </a:p>
          <a:p>
            <a:pPr marL="858520" lvl="1" indent="-342900">
              <a:buFont typeface="Arial" panose="020B0604020202020204" pitchFamily="34" charset="0"/>
              <a:buChar char="•"/>
            </a:pP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git</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clone https://github.com/sjl/badwolf.git</a:t>
            </a:r>
          </a:p>
          <a:p>
            <a:pPr marL="858520" lvl="1"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echo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runtimepath</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^=~/.vim/bundle/</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badwolf</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&gt;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vimrc</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Plugin management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3908719" y="3390336"/>
            <a:ext cx="5168754" cy="2963958"/>
          </a:xfrm>
          <a:prstGeom prst="rect">
            <a:avLst/>
          </a:prstGeom>
        </p:spPr>
      </p:pic>
    </p:spTree>
    <p:extLst>
      <p:ext uri="{BB962C8B-B14F-4D97-AF65-F5344CB8AC3E}">
        <p14:creationId xmlns:p14="http://schemas.microsoft.com/office/powerpoint/2010/main" val="2471277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Some useful plugins:</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Vim editor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Plugin management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2301354256"/>
              </p:ext>
            </p:extLst>
          </p:nvPr>
        </p:nvGraphicFramePr>
        <p:xfrm>
          <a:off x="3206924" y="2454658"/>
          <a:ext cx="6572343" cy="2643320"/>
        </p:xfrm>
        <a:graphic>
          <a:graphicData uri="http://schemas.openxmlformats.org/drawingml/2006/table">
            <a:tbl>
              <a:tblPr bandRow="1">
                <a:tableStyleId>{00A15C55-8517-42AA-B614-E9B94910E393}</a:tableStyleId>
              </a:tblPr>
              <a:tblGrid>
                <a:gridCol w="1306887">
                  <a:extLst>
                    <a:ext uri="{9D8B030D-6E8A-4147-A177-3AD203B41FA5}">
                      <a16:colId xmlns:a16="http://schemas.microsoft.com/office/drawing/2014/main" val="3839104715"/>
                    </a:ext>
                  </a:extLst>
                </a:gridCol>
                <a:gridCol w="5265456">
                  <a:extLst>
                    <a:ext uri="{9D8B030D-6E8A-4147-A177-3AD203B41FA5}">
                      <a16:colId xmlns:a16="http://schemas.microsoft.com/office/drawing/2014/main" val="3198618244"/>
                    </a:ext>
                  </a:extLst>
                </a:gridCol>
              </a:tblGrid>
              <a:tr h="411750">
                <a:tc>
                  <a:txBody>
                    <a:bodyPr/>
                    <a:lstStyle/>
                    <a:p>
                      <a:pPr algn="ctr"/>
                      <a:r>
                        <a:rPr lang="en-US" sz="1200" dirty="0" smtClean="0">
                          <a:latin typeface="Times New Roman" panose="02020603050405020304" pitchFamily="18" charset="0"/>
                          <a:cs typeface="Times New Roman" panose="02020603050405020304" pitchFamily="18" charset="0"/>
                        </a:rPr>
                        <a:t>Name</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GB" sz="1200"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941717"/>
                  </a:ext>
                </a:extLst>
              </a:tr>
              <a:tr h="451875">
                <a:tc>
                  <a:txBody>
                    <a:bodyPr/>
                    <a:lstStyle/>
                    <a:p>
                      <a:pPr algn="ctr"/>
                      <a:r>
                        <a:rPr lang="en-US" sz="1200" b="1" dirty="0" err="1" smtClean="0">
                          <a:latin typeface="Times New Roman" panose="02020603050405020304" pitchFamily="18" charset="0"/>
                          <a:cs typeface="Times New Roman" panose="02020603050405020304" pitchFamily="18" charset="0"/>
                        </a:rPr>
                        <a:t>DumpX</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Disassemble C/C++ code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978335"/>
                  </a:ext>
                </a:extLst>
              </a:tr>
              <a:tr h="451875">
                <a:tc>
                  <a:txBody>
                    <a:bodyPr/>
                    <a:lstStyle/>
                    <a:p>
                      <a:pPr algn="ctr"/>
                      <a:r>
                        <a:rPr lang="en-US" sz="1200" b="1" dirty="0" err="1" smtClean="0">
                          <a:latin typeface="Times New Roman" panose="02020603050405020304" pitchFamily="18" charset="0"/>
                          <a:cs typeface="Times New Roman" panose="02020603050405020304" pitchFamily="18" charset="0"/>
                        </a:rPr>
                        <a:t>awk.vim</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Indenting for AWK script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967586"/>
                  </a:ext>
                </a:extLst>
              </a:tr>
              <a:tr h="435310">
                <a:tc>
                  <a:txBody>
                    <a:bodyPr/>
                    <a:lstStyle/>
                    <a:p>
                      <a:pPr algn="ctr"/>
                      <a:r>
                        <a:rPr lang="en-US" sz="1200" b="1" dirty="0" smtClean="0">
                          <a:latin typeface="Times New Roman" panose="02020603050405020304" pitchFamily="18" charset="0"/>
                          <a:cs typeface="Times New Roman" panose="02020603050405020304" pitchFamily="18" charset="0"/>
                        </a:rPr>
                        <a:t>Pathogen</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Vim package manager</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28341"/>
                  </a:ext>
                </a:extLst>
              </a:tr>
              <a:tr h="435310">
                <a:tc>
                  <a:txBody>
                    <a:bodyPr/>
                    <a:lstStyle/>
                    <a:p>
                      <a:pPr algn="ctr"/>
                      <a:r>
                        <a:rPr lang="en-US" sz="1200" b="1" dirty="0" err="1" smtClean="0">
                          <a:latin typeface="Times New Roman" panose="02020603050405020304" pitchFamily="18" charset="0"/>
                          <a:cs typeface="Times New Roman" panose="02020603050405020304" pitchFamily="18" charset="0"/>
                        </a:rPr>
                        <a:t>git-switcher.vim</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Automatically save and load vim session based on switching of </a:t>
                      </a:r>
                      <a:r>
                        <a:rPr lang="en-US" sz="1200" b="0" i="0" dirty="0" err="1" smtClean="0">
                          <a:latin typeface="Times New Roman" panose="02020603050405020304" pitchFamily="18" charset="0"/>
                          <a:cs typeface="Times New Roman" panose="02020603050405020304" pitchFamily="18" charset="0"/>
                        </a:rPr>
                        <a:t>git</a:t>
                      </a:r>
                      <a:endParaRPr lang="en-US" sz="1200" b="0" i="0" dirty="0" smtClean="0">
                        <a:latin typeface="Times New Roman" panose="02020603050405020304" pitchFamily="18" charset="0"/>
                        <a:cs typeface="Times New Roman" panose="02020603050405020304" pitchFamily="18" charset="0"/>
                      </a:endParaRPr>
                    </a:p>
                    <a:p>
                      <a:r>
                        <a:rPr lang="en-US" sz="1200" b="0" i="0" dirty="0" smtClean="0">
                          <a:latin typeface="Times New Roman" panose="02020603050405020304" pitchFamily="18" charset="0"/>
                          <a:cs typeface="Times New Roman" panose="02020603050405020304" pitchFamily="18" charset="0"/>
                        </a:rPr>
                        <a:t>branch</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562970"/>
                  </a:ext>
                </a:extLst>
              </a:tr>
              <a:tr h="435310">
                <a:tc>
                  <a:txBody>
                    <a:bodyPr/>
                    <a:lstStyle/>
                    <a:p>
                      <a:pPr algn="ctr"/>
                      <a:r>
                        <a:rPr lang="en-US" sz="1200" b="1" dirty="0" err="1" smtClean="0">
                          <a:latin typeface="Times New Roman" panose="02020603050405020304" pitchFamily="18" charset="0"/>
                          <a:cs typeface="Times New Roman" panose="02020603050405020304" pitchFamily="18" charset="0"/>
                        </a:rPr>
                        <a:t>Pyflakes</a:t>
                      </a:r>
                      <a:endParaRPr lang="en-GB" sz="1200" b="1" dirty="0">
                        <a:latin typeface="Times New Roman" panose="02020603050405020304" pitchFamily="18" charset="0"/>
                        <a:cs typeface="Times New Roman" panose="02020603050405020304" pitchFamily="18"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1200" b="0" i="0" dirty="0" smtClean="0">
                          <a:latin typeface="Times New Roman" panose="02020603050405020304" pitchFamily="18" charset="0"/>
                          <a:cs typeface="Times New Roman" panose="02020603050405020304" pitchFamily="18" charset="0"/>
                        </a:rPr>
                        <a:t>Provide </a:t>
                      </a:r>
                      <a:r>
                        <a:rPr lang="en-US" sz="1200" b="0" i="0" dirty="0" err="1" smtClean="0">
                          <a:latin typeface="Times New Roman" panose="02020603050405020304" pitchFamily="18" charset="0"/>
                          <a:cs typeface="Times New Roman" panose="02020603050405020304" pitchFamily="18" charset="0"/>
                        </a:rPr>
                        <a:t>liniting</a:t>
                      </a:r>
                      <a:r>
                        <a:rPr lang="en-US" sz="1200" b="0" i="0" dirty="0" smtClean="0">
                          <a:latin typeface="Times New Roman" panose="02020603050405020304" pitchFamily="18" charset="0"/>
                          <a:cs typeface="Times New Roman" panose="02020603050405020304" pitchFamily="18" charset="0"/>
                        </a:rPr>
                        <a:t> for python files</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375384"/>
                  </a:ext>
                </a:extLst>
              </a:tr>
            </a:tbl>
          </a:graphicData>
        </a:graphic>
      </p:graphicFrame>
    </p:spTree>
    <p:extLst>
      <p:ext uri="{BB962C8B-B14F-4D97-AF65-F5344CB8AC3E}">
        <p14:creationId xmlns:p14="http://schemas.microsoft.com/office/powerpoint/2010/main" val="2330553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2"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Shell script</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496479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388" y="500222"/>
            <a:ext cx="1728470"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563771"/>
            <a:ext cx="7003973"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REGEX</a:t>
            </a:r>
          </a:p>
          <a:p>
            <a:pPr marL="514350" indent="-514350">
              <a:lnSpc>
                <a:spcPct val="200000"/>
              </a:lnSpc>
              <a:buAutoNum type="romanU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SHELL SCRIPT</a:t>
            </a:r>
          </a:p>
        </p:txBody>
      </p:sp>
    </p:spTree>
    <p:extLst>
      <p:ext uri="{BB962C8B-B14F-4D97-AF65-F5344CB8AC3E}">
        <p14:creationId xmlns:p14="http://schemas.microsoft.com/office/powerpoint/2010/main" val="692292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Regular expressions are defined as a sequence of characters that define a search pattern.</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They are available in basically every programming language, and most commonly used for string matches in conditionals that are too complicated for simple logical comparisons.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What is a regular expression (or regex)?</a:t>
            </a:r>
          </a:p>
        </p:txBody>
      </p:sp>
    </p:spTree>
    <p:extLst>
      <p:ext uri="{BB962C8B-B14F-4D97-AF65-F5344CB8AC3E}">
        <p14:creationId xmlns:p14="http://schemas.microsoft.com/office/powerpoint/2010/main" val="4243972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Some basic regular expressions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What is a regular expression (or regex)?</a:t>
            </a:r>
          </a:p>
        </p:txBody>
      </p:sp>
      <p:pic>
        <p:nvPicPr>
          <p:cNvPr id="18434" name="Picture 2" descr="https://lh3.googleusercontent.com/S4aia4jEkrzn8ZxqVGWMPjfwjxGsneWMLl1mSBBDNhv8oesnaciXFDt7mLITlfMCYyCuyEdjj5oYgnhfdX1Q67fuUG06RGqen9OG5zkSgAJ036z7p-pqmrTeENoFxI9Ypt1_YI_ikrm-3UOAM461WDm_hMqHRdBRg-gbJ0_PLcV0JeZnbv-qJ77zrC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9396" y="2395098"/>
            <a:ext cx="5867400"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6402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Interval expressions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What is a regular expression (or regex)?</a:t>
            </a:r>
          </a:p>
        </p:txBody>
      </p:sp>
      <p:pic>
        <p:nvPicPr>
          <p:cNvPr id="68614" name="Picture 6" descr="https://lh3.googleusercontent.com/zGeSrxyNDb3RWXKfJP_PPJJyR7dXhn4MpWM0m2hVIh5i2UQZcc2pkhzSnqsY9pX0jwEpM9oeyXrW5gHPrB_Ii3qmaiKO0gKadpWdYfWIDhMxkL3h_RzZn2vf59DdAOB1ppL455Y4YH8Zk1jBBXKx8s9v2X3CNr6D4boDgwe5nlDJLRP5JrhN21MU93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5496" y="2143552"/>
            <a:ext cx="73152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188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https://releases.ubuntu.com/20.04/.</a:t>
            </a:r>
          </a:p>
          <a:p>
            <a:pPr algn="ct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There are many ways to boot the installer but the simplest and commonest way is to create a bootable USB stick to boot the system to be installed with (tutorials for other operating systems are also available).</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646331"/>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rPr>
              <a:t>Language selection: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This screen selects the language for the installer and the default language for the installed system.</a:t>
            </a:r>
          </a:p>
        </p:txBody>
      </p:sp>
      <p:pic>
        <p:nvPicPr>
          <p:cNvPr id="7174" name="Picture 6" descr="welcome_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1142" y="2388980"/>
            <a:ext cx="5123907" cy="384293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838138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Extended expressions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What is a regular expression (or regex)?</a:t>
            </a:r>
          </a:p>
        </p:txBody>
      </p:sp>
      <p:pic>
        <p:nvPicPr>
          <p:cNvPr id="68612" name="Picture 4" descr="https://lh5.googleusercontent.com/AUg23rats7ZcG0Hx4bkU2Ji198fPOirufm7sVhlhEkrvCnbEAC61cTDCY1kqth3493JlGEi7fOOMslAAGmZ2Lyjlt52kl5Fhwz1Ecme9ZaS90acCYUxiMoNnfRpkNEDRLOg8SzYw9CR9vgwp1MV2J88sTQDUez2sIsLbh4pRw6SCB9y3_BfTyrzP5e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5571" y="2284251"/>
            <a:ext cx="611505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45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grep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lobal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egular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xpression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rint) is a command-line utility for searching plain-text data sets for lines that match a regular expression. </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seemingly trivial program is extremely powerful; its ability to sort input based on complex rules makes it a popular link in many command chains.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1779481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Search for every lines that contain the word needed:</a:t>
            </a:r>
          </a:p>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grep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&lt;some-words&gt; /path/to/file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Basic usage</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0658" name="Picture 2" descr="https://lh4.googleusercontent.com/t1RSNSN5SlSSp5Ilbc-otsBQN0-27Cba5yRaM3ZprrBoHgbZFTK2lOV70EKajs-pc-HaC2YYIZBKuq1umpQxHsqt9vM_2ATpBt1p07nbC428O3-ImGfupr3UI_9LZVtqH9QHLcXRIsZ9BfoEVEapEDglshn_Smt70dTlyQ6bpOhd1vDtnFouY1A-GH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4421" y="2882171"/>
            <a:ext cx="9277350"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27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By default, grep will search for the exact specified pattern within the input file and return the lines it finds. We can make this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behavior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more useful by adding some optional flags to grep.</a:t>
            </a:r>
          </a:p>
          <a:p>
            <a:pPr marL="342900"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i</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--ignore-case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search for both upper and lower-case variations.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common options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67590" name="Picture 6" descr="https://lh5.googleusercontent.com/ufz-2Pq1XmoOLoL60Wdd-BzxQe5Wld9ngcbY-5yiC0-30I3TFba5RgcfLs1ib-RR2vxJZIxLMo4Td1uWlVz5yU_be0XWTC2TkfzgSe8H5llszFZu2paM5I760LH7qmVt-QO7LpkSdDHZIN2IjUxft4m2fr9QHnudPsbNQ1szwGsnPZUMVHW4d4UuBZ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4190" y="2703236"/>
            <a:ext cx="7217812" cy="347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90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--inverted-match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find all lines that do NOT contain a specified pattern.</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common options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1682" name="Picture 2" descr="https://lh6.googleusercontent.com/3PgcU54kNnISyHTUwXFzsI7eDmUAILC2CZvodr5ng3_rP_-dvXaR8b-5vKlMoJx6MIDmXVNFo-t9wNgvSrN4gm1wPP6r2h7JAg-X8gXhmewDcvusO6HD9dzp-olmCdKf0yu0qMcdgB2HLp6JXfoNosGi7srqNP-BF3HtohH_ew2jHB4WOnXLl01N1i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4893" y="2286450"/>
            <a:ext cx="7656405" cy="379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405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--line-number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display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line number that the matches occur on.</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common options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2706" name="Picture 2" descr="https://lh6.googleusercontent.com/0wsqx7f-AfodcT2Pn4Cet2_Yj4W4qEWoHCGcg6frAX_1bkPfUWF0AF9jxKx-qpw6vRYlFQmSP_ht4CuYiWHi-sDT3XXHAkvlgj7whWMWdNZO-pu4v4BmeF7dELarxzY46b0WA5WLX74Z8Jwg2N2ryzjT-0DHKmyyqewGaAmUbqMU859spdYzlEHO8o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4133" y="2157898"/>
            <a:ext cx="7317925" cy="363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968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Anchor matches: Anchors are special characters that specify where in the line a match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must occur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be valid.</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with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3731" name="Picture 3" descr="https://lh5.googleusercontent.com/YZtC8IRt0j3xaAFjSxBObiwCGPaT2Mj4OZoMNGgS3NvqtItwUCw-dGKHySFmFIGwPrYb4nQVnFmOmY_jhWSUI5UyoVxOzF3dRyBW7gmwU1s59oE4jh5eV7pzPSsdoeeB5hNWsi47y7vOvkzveKOjY8KZLvJT69ls3CZqBQOvRdAzEQtPcnQ3blJtjM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4074" y="4623178"/>
            <a:ext cx="6838045" cy="853843"/>
          </a:xfrm>
          <a:prstGeom prst="rect">
            <a:avLst/>
          </a:prstGeom>
          <a:noFill/>
          <a:extLst>
            <a:ext uri="{909E8E84-426E-40DD-AFC4-6F175D3DCCD1}">
              <a14:hiddenFill xmlns:a14="http://schemas.microsoft.com/office/drawing/2010/main">
                <a:solidFill>
                  <a:srgbClr val="FFFFFF"/>
                </a:solidFill>
              </a14:hiddenFill>
            </a:ext>
          </a:extLst>
        </p:spPr>
      </p:pic>
      <p:pic>
        <p:nvPicPr>
          <p:cNvPr id="73733" name="Picture 5" descr="https://lh5.googleusercontent.com/GCoT6fhLIks6h3MJxQZ0A5E12HpEADs3i67ttT7LzRVaNkEZ-M5JHYVi8Mb38mrjWHvdtlVR3yu00cfF9iWSkeNZjJJ3NUC9kop3AoHswYigLu1PlwJvpdeTrzhdcgTWSflbVSwBri046EQuQYwPtBBrHaA-PHx6M8EeQKMe9PFN5n7t0hmwfBpjiP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4073" y="2395098"/>
            <a:ext cx="6838046" cy="207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57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Matching any character</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with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4754" name="Picture 2" descr="https://lh4.googleusercontent.com/NrJJYQ82lQEma5EkAffWKKLiXAIcw5ouuMkZfHqRto76T8N_-deRbWjar9x0q_PkL77CWnFfrLqlBCXiKhoje1FxmB3aZ8LQqo82Q0rYoS8wgU5ZU2zBZ-PL_ZWox4vIVN-lX1jlJPb81vqlrHr6ubt6IUxBz8ZfOuuKelS3tsmAEncr0e4nX4T9MH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0191" y="2157898"/>
            <a:ext cx="8505810" cy="305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0862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Bracket expression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with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5778" name="Picture 2" descr="https://lh5.googleusercontent.com/UAGqdR6THDbFIYcjFBj9gWIB8kAJBFn4r3iFM-6U_HhjR15Vefa614pWfyjyWMjFIKlEGF45IIe9byGECi_VyKwYVEc6XTSdE5hAd5R6fxDge2pslA0cmzrpQ7SKx5UStB-K8v6jhABUrr6o5qFLp_FpIB8CbLjIGYKflyzZA86nuvSmb7AU_Ewo2V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0633" y="2090177"/>
            <a:ext cx="89249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456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grep command supports a more extensive regular expression language by using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flag or by calling the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egrep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command instead of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grep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These options open up the capabilities of “extended regular expressions”. Extended regular expressions include all of the basic meta-characters, along with additional meta-characters to express more complex matches.</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Grep extended regular expression</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76802" name="Picture 2" descr="https://lh6.googleusercontent.com/KwWWbHv69iCFf0EbWPY8dI-ZV_Uu0VGJaw1SVV-g-sZF0isQ6uRWT3g8F6X-dMNGdmIDSqKPYig7NwizsW5okncRW5l9PpKuryW0GxFsiGkoxE5-PS0sEhhwCTj4nxLFiPBFAB1bAv1DFmROaL10Aysyfywd2STZxF2m9VkaMG-QBT41eEL2QsAUTn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0731" y="3460036"/>
            <a:ext cx="6444730" cy="240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72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9"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amd64, download the install image from https://releases.ubuntu.com/20.04/.</a:t>
            </a:r>
          </a:p>
          <a:p>
            <a:pPr algn="ct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algn="ct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There are many ways to boot the installer but the simplest and commonest way is to create a bootable USB stick to boot the system to be installed with (tutorials for other operating systems are also available).</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Using the installer step by step</a:t>
            </a:r>
          </a:p>
        </p:txBody>
      </p:sp>
      <p:sp>
        <p:nvSpPr>
          <p:cNvPr id="16" name="직사각형 32"/>
          <p:cNvSpPr/>
          <p:nvPr/>
        </p:nvSpPr>
        <p:spPr>
          <a:xfrm>
            <a:off x="1337848" y="1742649"/>
            <a:ext cx="10310497" cy="9233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Refresh: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This screen is shown if there is an update for the installer available. This allows you to get improvements and bug fixes made since </a:t>
            </a:r>
            <a:r>
              <a:rPr lang="en-US" altLang="ko-KR" sz="1800" dirty="0" smtClean="0">
                <a:latin typeface="Times New Roman" panose="02020603050405020304" pitchFamily="18" charset="0"/>
                <a:ea typeface="NanumBarunGothic" panose="020B0603020101020101" pitchFamily="50" charset="-127"/>
                <a:cs typeface="Times New Roman" panose="02020603050405020304" pitchFamily="18" charset="0"/>
              </a:rPr>
              <a:t>release. If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you choose to update, the new version will be downloaded and the installer will restart at the same point of the installation.</a:t>
            </a:r>
          </a:p>
        </p:txBody>
      </p:sp>
      <p:pic>
        <p:nvPicPr>
          <p:cNvPr id="8194" name="Picture 2" descr="refres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730" y="2727626"/>
            <a:ext cx="5392731" cy="34959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39630" y="459479"/>
            <a:ext cx="4370225"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How to install (Ubuntu server)</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648876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25545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shell is a command-line interpreter and typical operations performed by shell scripts include file manipulation, program execution, and printing text.</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shell script is a computer program designed to be run by the Unix/Linux shell which could be one of the following:</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Bourne Shell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shell)</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 Shell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csh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tcsh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Z Shell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zsh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GNU Bourne-Again Shell (bash)</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2853397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All shell scripts should have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sh</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extension. Before you add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commands to 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script, you need to alert the system that a shell script is being started. This is done using the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hashbang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construct: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bin/bash</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tells the system that the commands that follow are to be executed by the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bash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shell.</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Example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9"/>
          <a:stretch>
            <a:fillRect/>
          </a:stretch>
        </p:blipFill>
        <p:spPr>
          <a:xfrm>
            <a:off x="6846714" y="3010651"/>
            <a:ext cx="4765407" cy="3081575"/>
          </a:xfrm>
          <a:prstGeom prst="rect">
            <a:avLst/>
          </a:prstGeom>
        </p:spPr>
      </p:pic>
      <p:pic>
        <p:nvPicPr>
          <p:cNvPr id="20" name="Picture 19"/>
          <p:cNvPicPr>
            <a:picLocks noChangeAspect="1"/>
          </p:cNvPicPr>
          <p:nvPr/>
        </p:nvPicPr>
        <p:blipFill>
          <a:blip r:embed="rId10"/>
          <a:stretch>
            <a:fillRect/>
          </a:stretch>
        </p:blipFill>
        <p:spPr>
          <a:xfrm>
            <a:off x="1337847" y="3010651"/>
            <a:ext cx="4772956" cy="3086457"/>
          </a:xfrm>
          <a:prstGeom prst="rect">
            <a:avLst/>
          </a:prstGeom>
        </p:spPr>
      </p:pic>
    </p:spTree>
    <p:extLst>
      <p:ext uri="{BB962C8B-B14F-4D97-AF65-F5344CB8AC3E}">
        <p14:creationId xmlns:p14="http://schemas.microsoft.com/office/powerpoint/2010/main" val="1157437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You can put comments in a script after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symbol.</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To make the script executable, run this command: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chmod</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+x [filename]</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script is now ready to be executed: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./filename.sh</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Execute a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stretch>
            <a:fillRect/>
          </a:stretch>
        </p:blipFill>
        <p:spPr>
          <a:xfrm>
            <a:off x="1337848" y="2974903"/>
            <a:ext cx="4805257" cy="3107345"/>
          </a:xfrm>
          <a:prstGeom prst="rect">
            <a:avLst/>
          </a:prstGeom>
        </p:spPr>
      </p:pic>
      <p:pic>
        <p:nvPicPr>
          <p:cNvPr id="21" name="Picture 20"/>
          <p:cNvPicPr>
            <a:picLocks noChangeAspect="1"/>
          </p:cNvPicPr>
          <p:nvPr/>
        </p:nvPicPr>
        <p:blipFill>
          <a:blip r:embed="rId10"/>
          <a:stretch>
            <a:fillRect/>
          </a:stretch>
        </p:blipFill>
        <p:spPr>
          <a:xfrm>
            <a:off x="6806393" y="2974902"/>
            <a:ext cx="4817648" cy="3115357"/>
          </a:xfrm>
          <a:prstGeom prst="rect">
            <a:avLst/>
          </a:prstGeom>
        </p:spPr>
      </p:pic>
    </p:spTree>
    <p:extLst>
      <p:ext uri="{BB962C8B-B14F-4D97-AF65-F5344CB8AC3E}">
        <p14:creationId xmlns:p14="http://schemas.microsoft.com/office/powerpoint/2010/main" val="3531109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variable is a character string to which we assign a value. The value assigned could be a number, text, filename, device, or any other type of data. A variable is nothing more than a pointer to the actual data. The shell enables us to create, assign, and delete variables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p>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Variables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1646" y="3353959"/>
            <a:ext cx="7962900" cy="923925"/>
          </a:xfrm>
          <a:prstGeom prst="rect">
            <a:avLst/>
          </a:prstGeom>
        </p:spPr>
      </p:pic>
    </p:spTree>
    <p:extLst>
      <p:ext uri="{BB962C8B-B14F-4D97-AF65-F5344CB8AC3E}">
        <p14:creationId xmlns:p14="http://schemas.microsoft.com/office/powerpoint/2010/main" val="2920943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32343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When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shell is running, three main types of variables are present.</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Local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Variables: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local variable is a special type of variable which has its scope only within a specific function or block of code. Local variables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can be overridden by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same variable name 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larger scope.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Variable types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5010" y="3155090"/>
            <a:ext cx="4775534" cy="313009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2810" y="3155090"/>
            <a:ext cx="4775535" cy="3130092"/>
          </a:xfrm>
          <a:prstGeom prst="rect">
            <a:avLst/>
          </a:prstGeom>
        </p:spPr>
      </p:pic>
    </p:spTree>
    <p:extLst>
      <p:ext uri="{BB962C8B-B14F-4D97-AF65-F5344CB8AC3E}">
        <p14:creationId xmlns:p14="http://schemas.microsoft.com/office/powerpoint/2010/main" val="11174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858520" lvl="1"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Global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Variables: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global variable is a variable with global scope. It is accessible throughout the program. Global variables are declared outside any block of code or function.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Variable types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5010" y="3155090"/>
            <a:ext cx="4775534" cy="313009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2810" y="3155090"/>
            <a:ext cx="4775534" cy="3130092"/>
          </a:xfrm>
          <a:prstGeom prst="rect">
            <a:avLst/>
          </a:prstGeom>
        </p:spPr>
      </p:pic>
    </p:spTree>
    <p:extLst>
      <p:ext uri="{BB962C8B-B14F-4D97-AF65-F5344CB8AC3E}">
        <p14:creationId xmlns:p14="http://schemas.microsoft.com/office/powerpoint/2010/main" val="1999017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70788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858520" lvl="1" indent="-342900">
              <a:buFont typeface="Arial" panose="020B0604020202020204" pitchFamily="34" charset="0"/>
              <a:buChar char="•"/>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Shell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Variables: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Shell variables are created and maintained by Linux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shell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itself. These variables are required by the shell to function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properly. Example: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Variable types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5011" y="3155090"/>
            <a:ext cx="4775532" cy="313009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2810" y="3155090"/>
            <a:ext cx="4775534" cy="3130091"/>
          </a:xfrm>
          <a:prstGeom prst="rect">
            <a:avLst/>
          </a:prstGeom>
        </p:spPr>
      </p:pic>
    </p:spTree>
    <p:extLst>
      <p:ext uri="{BB962C8B-B14F-4D97-AF65-F5344CB8AC3E}">
        <p14:creationId xmlns:p14="http://schemas.microsoft.com/office/powerpoint/2010/main" val="112971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631216"/>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Variable names: The name of a variable can contain only letters (a-z and A-Z), numbers (0 to 9) and the underscore character ( _). By convention, Unix shell variables will have their names in UPPERCASE.</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Valid names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TOKEN, VAR_1, _NAME, ..</a:t>
            </a:r>
          </a:p>
          <a:p>
            <a:pPr marL="858520" lvl="1" indent="-342900">
              <a:buFont typeface="Arial" panose="020B0604020202020204" pitchFamily="34" charset="0"/>
              <a:buChar char="•"/>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Invalid names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2_VAR, -VARIABLE, VAR1-VAR2, VAR_A!, ..</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Variable names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extLst>
      <p:ext uri="{BB962C8B-B14F-4D97-AF65-F5344CB8AC3E}">
        <p14:creationId xmlns:p14="http://schemas.microsoft.com/office/powerpoint/2010/main" val="3552793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3170099"/>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Define variables: Variables of this type are called scalar variables. A scalar variable can hold only one value at a time. Shell enables us to store any value we want in a variable.</a:t>
            </a:r>
          </a:p>
          <a:p>
            <a:pPr marL="858520" lvl="1" indent="-342900">
              <a:buFont typeface="Arial" panose="020B0604020202020204" pitchFamily="34" charset="0"/>
              <a:buChar char="•"/>
            </a:pP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variable_name</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variable_value</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Example: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A=3, _NAME=</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linux</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Access variables: To access the value stored in a variable, prefix its name with the dollar sign ($) </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Example: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$_NAME, $A,..</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Unsetting: Unsetting or deleting a variable directs the shell to remove the variable from the list of variables that it tracks. Once you unset a variable, you cannot access the stored value in the variable.</a:t>
            </a:r>
          </a:p>
          <a:p>
            <a:pPr marL="858520" lvl="1"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Example: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unset  _NAME</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rPr>
              <a:t>Define and access variable</a:t>
            </a:r>
          </a:p>
        </p:txBody>
      </p:sp>
    </p:spTree>
    <p:extLst>
      <p:ext uri="{BB962C8B-B14F-4D97-AF65-F5344CB8AC3E}">
        <p14:creationId xmlns:p14="http://schemas.microsoft.com/office/powerpoint/2010/main" val="121719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687212"/>
            <a:ext cx="10310497" cy="1015663"/>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Shell supports a different type of variable called an array variable. This can hold multiple values at the same time. Arrays provide a method of grouping a set of variables.</a:t>
            </a:r>
          </a:p>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Array initialization for bash shell: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array_name</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=(value1 value2 ...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valueN</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p>
        </p:txBody>
      </p:sp>
      <p:sp>
        <p:nvSpPr>
          <p:cNvPr id="18" name="TextBox 17"/>
          <p:cNvSpPr txBox="1"/>
          <p:nvPr/>
        </p:nvSpPr>
        <p:spPr>
          <a:xfrm>
            <a:off x="1739630" y="459479"/>
            <a:ext cx="3674143" cy="40011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Shell script</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TextBox 18"/>
          <p:cNvSpPr txBox="1"/>
          <p:nvPr/>
        </p:nvSpPr>
        <p:spPr>
          <a:xfrm>
            <a:off x="1337849" y="1346662"/>
            <a:ext cx="10310496" cy="40011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Using arrays</a:t>
            </a:r>
            <a:endParaRPr lang="en-US" altLang="ko-KR"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0" name="직사각형 32"/>
          <p:cNvSpPr/>
          <p:nvPr/>
        </p:nvSpPr>
        <p:spPr>
          <a:xfrm>
            <a:off x="1337847" y="3757052"/>
            <a:ext cx="10310497" cy="4001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Access array values: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array_name</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[index]}</a:t>
            </a:r>
          </a:p>
        </p:txBody>
      </p:sp>
      <p:pic>
        <p:nvPicPr>
          <p:cNvPr id="77826" name="Picture 2" descr="https://lh4.googleusercontent.com/B8bitAoBRP9pafAoD60re7Xm1OjCapaAja_K1SUL6EHyRLPIChIwnB6J8GkAUx1yNEQ5hIeTpgFZcJKA1IICnMNR2SJBg3YlgOuyRVOEiahIlv6ySxrb20OoTwwMJPLIifbYAdazp5VvDRfRhJecCmqPkl8Y-zW4Y3eXv1vaWlYcwq9tmM8-GDlaN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0632" y="2868013"/>
            <a:ext cx="8924925" cy="723900"/>
          </a:xfrm>
          <a:prstGeom prst="rect">
            <a:avLst/>
          </a:prstGeom>
          <a:noFill/>
          <a:extLst>
            <a:ext uri="{909E8E84-426E-40DD-AFC4-6F175D3DCCD1}">
              <a14:hiddenFill xmlns:a14="http://schemas.microsoft.com/office/drawing/2010/main">
                <a:solidFill>
                  <a:srgbClr val="FFFFFF"/>
                </a:solidFill>
              </a14:hiddenFill>
            </a:ext>
          </a:extLst>
        </p:spPr>
      </p:pic>
      <p:pic>
        <p:nvPicPr>
          <p:cNvPr id="77828" name="Picture 4" descr="https://lh3.googleusercontent.com/g1stO5vEHNqRq_JuDOq7XotQvmw1j2bEbW8nsSa6F2mN40FL5WdvDopBQRrl-y_BDZfIP-Wv_aXzlOXBVVAqt--3ToCWQ9izQzql1l03BTZuM9oR_CFkfsmyqWscIiHCNjfDOshd-NH4rhK0qNvAQKD4kW1qt9RRTbwmHJpIIrkDqL-xGWth9oKiW_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0631" y="4322301"/>
            <a:ext cx="8924925" cy="141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9681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9130</Words>
  <Application>Microsoft Office PowerPoint</Application>
  <PresentationFormat>Widescreen</PresentationFormat>
  <Paragraphs>872</Paragraphs>
  <Slides>133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133</vt:i4>
      </vt:variant>
    </vt:vector>
  </HeadingPairs>
  <TitlesOfParts>
    <vt:vector size="140" baseType="lpstr">
      <vt:lpstr>Times New Roman</vt:lpstr>
      <vt:lpstr>Arial</vt:lpstr>
      <vt:lpstr>NanumBarunGothic</vt:lpstr>
      <vt:lpstr>나눔고딕</vt:lpstr>
      <vt:lpstr>나눔바른고딕 Light</vt:lpstr>
      <vt:lpstr>Malgun Gothic</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WYW</cp:lastModifiedBy>
  <cp:revision>882</cp:revision>
  <dcterms:created xsi:type="dcterms:W3CDTF">2019-10-31T12:34:00Z</dcterms:created>
  <dcterms:modified xsi:type="dcterms:W3CDTF">2022-10-31T19:06:48Z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DAF2B9E67F774525AE7D03EE5BC27C20</vt:lpwstr>
  </property>
  <property fmtid="{D5CDD505-2E9C-101B-9397-08002B2CF9AE}" pid="3" name="KSOProductBuildVer">
    <vt:lpwstr>1033-11.2.0.11341</vt:lpwstr>
  </property>
</Properties>
</file>